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handoutMasterIdLst>
    <p:handoutMasterId r:id="rId50"/>
  </p:handoutMasterIdLst>
  <p:sldIdLst>
    <p:sldId id="264" r:id="rId5"/>
    <p:sldId id="276" r:id="rId6"/>
    <p:sldId id="282" r:id="rId7"/>
    <p:sldId id="324" r:id="rId8"/>
    <p:sldId id="327" r:id="rId9"/>
    <p:sldId id="283" r:id="rId10"/>
    <p:sldId id="328" r:id="rId11"/>
    <p:sldId id="330" r:id="rId12"/>
    <p:sldId id="331" r:id="rId13"/>
    <p:sldId id="332" r:id="rId14"/>
    <p:sldId id="333" r:id="rId15"/>
    <p:sldId id="334" r:id="rId16"/>
    <p:sldId id="335" r:id="rId17"/>
    <p:sldId id="336" r:id="rId18"/>
    <p:sldId id="337" r:id="rId19"/>
    <p:sldId id="313" r:id="rId20"/>
    <p:sldId id="314" r:id="rId21"/>
    <p:sldId id="312" r:id="rId22"/>
    <p:sldId id="316" r:id="rId23"/>
    <p:sldId id="315" r:id="rId24"/>
    <p:sldId id="284" r:id="rId25"/>
    <p:sldId id="338" r:id="rId26"/>
    <p:sldId id="339" r:id="rId27"/>
    <p:sldId id="295" r:id="rId28"/>
    <p:sldId id="296" r:id="rId29"/>
    <p:sldId id="317" r:id="rId30"/>
    <p:sldId id="297" r:id="rId31"/>
    <p:sldId id="298" r:id="rId32"/>
    <p:sldId id="300" r:id="rId33"/>
    <p:sldId id="341" r:id="rId34"/>
    <p:sldId id="342" r:id="rId35"/>
    <p:sldId id="343" r:id="rId36"/>
    <p:sldId id="344" r:id="rId37"/>
    <p:sldId id="278" r:id="rId38"/>
    <p:sldId id="319" r:id="rId39"/>
    <p:sldId id="345" r:id="rId40"/>
    <p:sldId id="301" r:id="rId41"/>
    <p:sldId id="347" r:id="rId42"/>
    <p:sldId id="322" r:id="rId43"/>
    <p:sldId id="346" r:id="rId44"/>
    <p:sldId id="289" r:id="rId45"/>
    <p:sldId id="287" r:id="rId46"/>
    <p:sldId id="348" r:id="rId47"/>
    <p:sldId id="304" r:id="rId4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08" autoAdjust="0"/>
    <p:restoredTop sz="94280" autoAdjust="0"/>
  </p:normalViewPr>
  <p:slideViewPr>
    <p:cSldViewPr showGuides="1">
      <p:cViewPr>
        <p:scale>
          <a:sx n="120" d="100"/>
          <a:sy n="120" d="100"/>
        </p:scale>
        <p:origin x="1368" y="37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1348CE-86AD-4C06-9C55-2080FCAD4AF2}"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9C499494-F101-4894-BD52-1819043B32D1}">
      <dgm:prSet phldrT="[Text]"/>
      <dgm:spPr/>
      <dgm:t>
        <a:bodyPr/>
        <a:lstStyle/>
        <a:p>
          <a:r>
            <a:rPr lang="en-US" dirty="0"/>
            <a:t>Social Factors	</a:t>
          </a:r>
        </a:p>
      </dgm:t>
    </dgm:pt>
    <dgm:pt modelId="{8FA76A04-88A5-4452-AD0D-730D2A90C7C3}" type="parTrans" cxnId="{9C20C984-2B00-49BE-9015-1AF8F9D35D19}">
      <dgm:prSet/>
      <dgm:spPr/>
      <dgm:t>
        <a:bodyPr/>
        <a:lstStyle/>
        <a:p>
          <a:endParaRPr lang="en-US"/>
        </a:p>
      </dgm:t>
    </dgm:pt>
    <dgm:pt modelId="{EA93ADEC-0AD2-469F-8B6C-49F6992E0254}" type="sibTrans" cxnId="{9C20C984-2B00-49BE-9015-1AF8F9D35D19}">
      <dgm:prSet/>
      <dgm:spPr/>
      <dgm:t>
        <a:bodyPr/>
        <a:lstStyle/>
        <a:p>
          <a:endParaRPr lang="en-US"/>
        </a:p>
      </dgm:t>
    </dgm:pt>
    <dgm:pt modelId="{0B296600-8B1A-42AD-A6A4-7EFF59CA83F7}">
      <dgm:prSet phldrT="[Text]"/>
      <dgm:spPr/>
      <dgm:t>
        <a:bodyPr/>
        <a:lstStyle/>
        <a:p>
          <a:r>
            <a:rPr lang="en-US" dirty="0"/>
            <a:t>Ethical Factors</a:t>
          </a:r>
        </a:p>
      </dgm:t>
    </dgm:pt>
    <dgm:pt modelId="{B1F1AF21-BDF6-4037-BB54-59F65E6DD631}" type="parTrans" cxnId="{B3885359-FE11-4EB4-8BA7-30E84281648B}">
      <dgm:prSet/>
      <dgm:spPr/>
      <dgm:t>
        <a:bodyPr/>
        <a:lstStyle/>
        <a:p>
          <a:endParaRPr lang="en-US"/>
        </a:p>
      </dgm:t>
    </dgm:pt>
    <dgm:pt modelId="{4183865B-E416-4C63-8C1D-B4E945D01658}" type="sibTrans" cxnId="{B3885359-FE11-4EB4-8BA7-30E84281648B}">
      <dgm:prSet/>
      <dgm:spPr/>
      <dgm:t>
        <a:bodyPr/>
        <a:lstStyle/>
        <a:p>
          <a:endParaRPr lang="en-US"/>
        </a:p>
      </dgm:t>
    </dgm:pt>
    <dgm:pt modelId="{5AF9DDDF-0A53-40ED-8042-5C0329BA4540}">
      <dgm:prSet phldrT="[Text]"/>
      <dgm:spPr/>
      <dgm:t>
        <a:bodyPr/>
        <a:lstStyle/>
        <a:p>
          <a:r>
            <a:rPr lang="en-US" dirty="0"/>
            <a:t>Environmental Factors</a:t>
          </a:r>
        </a:p>
      </dgm:t>
    </dgm:pt>
    <dgm:pt modelId="{352FA677-EE7A-42A3-A91B-BC9E436A72B3}" type="parTrans" cxnId="{F311EAC5-72C5-4AC8-B1D4-3D7DAF70BE00}">
      <dgm:prSet/>
      <dgm:spPr/>
      <dgm:t>
        <a:bodyPr/>
        <a:lstStyle/>
        <a:p>
          <a:endParaRPr lang="en-US"/>
        </a:p>
      </dgm:t>
    </dgm:pt>
    <dgm:pt modelId="{4E741F8C-AC39-4AC9-815E-26C628AC3240}" type="sibTrans" cxnId="{F311EAC5-72C5-4AC8-B1D4-3D7DAF70BE00}">
      <dgm:prSet/>
      <dgm:spPr/>
      <dgm:t>
        <a:bodyPr/>
        <a:lstStyle/>
        <a:p>
          <a:endParaRPr lang="en-US"/>
        </a:p>
      </dgm:t>
    </dgm:pt>
    <dgm:pt modelId="{C30FC732-0CB8-47EE-885A-42CA99C99F99}" type="pres">
      <dgm:prSet presAssocID="{521348CE-86AD-4C06-9C55-2080FCAD4AF2}" presName="Name0" presStyleCnt="0">
        <dgm:presLayoutVars>
          <dgm:chMax val="7"/>
          <dgm:dir/>
          <dgm:resizeHandles val="exact"/>
        </dgm:presLayoutVars>
      </dgm:prSet>
      <dgm:spPr/>
    </dgm:pt>
    <dgm:pt modelId="{8B7ED729-A09E-4638-A118-58DA4D4A4815}" type="pres">
      <dgm:prSet presAssocID="{521348CE-86AD-4C06-9C55-2080FCAD4AF2}" presName="ellipse1" presStyleLbl="vennNode1" presStyleIdx="0" presStyleCnt="3" custLinFactNeighborX="4314" custLinFactNeighborY="3580">
        <dgm:presLayoutVars>
          <dgm:bulletEnabled val="1"/>
        </dgm:presLayoutVars>
      </dgm:prSet>
      <dgm:spPr/>
      <dgm:t>
        <a:bodyPr/>
        <a:lstStyle/>
        <a:p>
          <a:endParaRPr lang="en-US"/>
        </a:p>
      </dgm:t>
    </dgm:pt>
    <dgm:pt modelId="{85D23830-FE91-43C8-8ED1-29D6ED10CE3D}" type="pres">
      <dgm:prSet presAssocID="{521348CE-86AD-4C06-9C55-2080FCAD4AF2}" presName="ellipse2" presStyleLbl="vennNode1" presStyleIdx="1" presStyleCnt="3">
        <dgm:presLayoutVars>
          <dgm:bulletEnabled val="1"/>
        </dgm:presLayoutVars>
      </dgm:prSet>
      <dgm:spPr/>
      <dgm:t>
        <a:bodyPr/>
        <a:lstStyle/>
        <a:p>
          <a:endParaRPr lang="en-US"/>
        </a:p>
      </dgm:t>
    </dgm:pt>
    <dgm:pt modelId="{FB00229E-2682-4AEA-AEC2-2EE31CAE0B06}" type="pres">
      <dgm:prSet presAssocID="{521348CE-86AD-4C06-9C55-2080FCAD4AF2}" presName="ellipse3" presStyleLbl="vennNode1" presStyleIdx="2" presStyleCnt="3" custLinFactNeighborX="-8669" custLinFactNeighborY="6537">
        <dgm:presLayoutVars>
          <dgm:bulletEnabled val="1"/>
        </dgm:presLayoutVars>
      </dgm:prSet>
      <dgm:spPr/>
      <dgm:t>
        <a:bodyPr/>
        <a:lstStyle/>
        <a:p>
          <a:endParaRPr lang="en-US"/>
        </a:p>
      </dgm:t>
    </dgm:pt>
  </dgm:ptLst>
  <dgm:cxnLst>
    <dgm:cxn modelId="{C21E6E14-91DA-42D5-984F-C7FF3BA13A7C}" type="presOf" srcId="{9C499494-F101-4894-BD52-1819043B32D1}" destId="{8B7ED729-A09E-4638-A118-58DA4D4A4815}" srcOrd="0" destOrd="0" presId="urn:microsoft.com/office/officeart/2005/8/layout/rings+Icon"/>
    <dgm:cxn modelId="{9C20C984-2B00-49BE-9015-1AF8F9D35D19}" srcId="{521348CE-86AD-4C06-9C55-2080FCAD4AF2}" destId="{9C499494-F101-4894-BD52-1819043B32D1}" srcOrd="0" destOrd="0" parTransId="{8FA76A04-88A5-4452-AD0D-730D2A90C7C3}" sibTransId="{EA93ADEC-0AD2-469F-8B6C-49F6992E0254}"/>
    <dgm:cxn modelId="{6F55A7B5-6EF0-47E7-BA70-F3C09F3B3352}" type="presOf" srcId="{0B296600-8B1A-42AD-A6A4-7EFF59CA83F7}" destId="{85D23830-FE91-43C8-8ED1-29D6ED10CE3D}" srcOrd="0" destOrd="0" presId="urn:microsoft.com/office/officeart/2005/8/layout/rings+Icon"/>
    <dgm:cxn modelId="{F311EAC5-72C5-4AC8-B1D4-3D7DAF70BE00}" srcId="{521348CE-86AD-4C06-9C55-2080FCAD4AF2}" destId="{5AF9DDDF-0A53-40ED-8042-5C0329BA4540}" srcOrd="2" destOrd="0" parTransId="{352FA677-EE7A-42A3-A91B-BC9E436A72B3}" sibTransId="{4E741F8C-AC39-4AC9-815E-26C628AC3240}"/>
    <dgm:cxn modelId="{B3885359-FE11-4EB4-8BA7-30E84281648B}" srcId="{521348CE-86AD-4C06-9C55-2080FCAD4AF2}" destId="{0B296600-8B1A-42AD-A6A4-7EFF59CA83F7}" srcOrd="1" destOrd="0" parTransId="{B1F1AF21-BDF6-4037-BB54-59F65E6DD631}" sibTransId="{4183865B-E416-4C63-8C1D-B4E945D01658}"/>
    <dgm:cxn modelId="{A7459B7A-ADB9-4940-919B-2405B8629B60}" type="presOf" srcId="{521348CE-86AD-4C06-9C55-2080FCAD4AF2}" destId="{C30FC732-0CB8-47EE-885A-42CA99C99F99}" srcOrd="0" destOrd="0" presId="urn:microsoft.com/office/officeart/2005/8/layout/rings+Icon"/>
    <dgm:cxn modelId="{6812FEF3-79A0-4DFD-A7F3-272032EAB792}" type="presOf" srcId="{5AF9DDDF-0A53-40ED-8042-5C0329BA4540}" destId="{FB00229E-2682-4AEA-AEC2-2EE31CAE0B06}" srcOrd="0" destOrd="0" presId="urn:microsoft.com/office/officeart/2005/8/layout/rings+Icon"/>
    <dgm:cxn modelId="{65BC2E82-E0C6-47DA-A5BA-BE0B6D7AEB96}" type="presParOf" srcId="{C30FC732-0CB8-47EE-885A-42CA99C99F99}" destId="{8B7ED729-A09E-4638-A118-58DA4D4A4815}" srcOrd="0" destOrd="0" presId="urn:microsoft.com/office/officeart/2005/8/layout/rings+Icon"/>
    <dgm:cxn modelId="{00C76880-467D-44F0-AA58-5317CE618F08}" type="presParOf" srcId="{C30FC732-0CB8-47EE-885A-42CA99C99F99}" destId="{85D23830-FE91-43C8-8ED1-29D6ED10CE3D}" srcOrd="1" destOrd="0" presId="urn:microsoft.com/office/officeart/2005/8/layout/rings+Icon"/>
    <dgm:cxn modelId="{77FEC63D-0D29-467F-90BF-FBF053DE8C2F}" type="presParOf" srcId="{C30FC732-0CB8-47EE-885A-42CA99C99F99}" destId="{FB00229E-2682-4AEA-AEC2-2EE31CAE0B06}"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ED729-A09E-4638-A118-58DA4D4A4815}">
      <dsp:nvSpPr>
        <dsp:cNvPr id="0" name=""/>
        <dsp:cNvSpPr/>
      </dsp:nvSpPr>
      <dsp:spPr>
        <a:xfrm>
          <a:off x="2339940" y="78870"/>
          <a:ext cx="2203109" cy="22030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Social Factors	</a:t>
          </a:r>
        </a:p>
      </dsp:txBody>
      <dsp:txXfrm>
        <a:off x="2662578" y="401503"/>
        <a:ext cx="1557833" cy="1557811"/>
      </dsp:txXfrm>
    </dsp:sp>
    <dsp:sp modelId="{85D23830-FE91-43C8-8ED1-29D6ED10CE3D}">
      <dsp:nvSpPr>
        <dsp:cNvPr id="0" name=""/>
        <dsp:cNvSpPr/>
      </dsp:nvSpPr>
      <dsp:spPr>
        <a:xfrm>
          <a:off x="3378858" y="1469330"/>
          <a:ext cx="2203109" cy="22030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Ethical Factors</a:t>
          </a:r>
        </a:p>
      </dsp:txBody>
      <dsp:txXfrm>
        <a:off x="3701496" y="1791963"/>
        <a:ext cx="1557833" cy="1557811"/>
      </dsp:txXfrm>
    </dsp:sp>
    <dsp:sp modelId="{FB00229E-2682-4AEA-AEC2-2EE31CAE0B06}">
      <dsp:nvSpPr>
        <dsp:cNvPr id="0" name=""/>
        <dsp:cNvSpPr/>
      </dsp:nvSpPr>
      <dsp:spPr>
        <a:xfrm>
          <a:off x="4320489" y="144015"/>
          <a:ext cx="2203109" cy="22030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Environmental Factors</a:t>
          </a:r>
        </a:p>
      </dsp:txBody>
      <dsp:txXfrm>
        <a:off x="4643127" y="466648"/>
        <a:ext cx="1557833" cy="155781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10/23/17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10/23/17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10/23/17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10/23/17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10/23/17</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10/23/17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10/23/17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10/23/17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10/23/17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10/23/17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10/23/17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10/23/17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s://www.unglobalcompact.org/what-is-gc/mission/principl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s://www.unglobalcompact.org/sdgs/17-global-goal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hyperlink" Target="https://sustainabledevelopment.un.org/?menu=130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6140" y="1556791"/>
            <a:ext cx="8424936" cy="3024337"/>
          </a:xfrm>
        </p:spPr>
        <p:txBody>
          <a:bodyPr/>
          <a:lstStyle/>
          <a:p>
            <a:r>
              <a:rPr lang="en-US" dirty="0"/>
              <a:t>Chapter 6</a:t>
            </a:r>
            <a:br>
              <a:rPr lang="en-US" dirty="0"/>
            </a:br>
            <a:r>
              <a:rPr lang="en-US" sz="4000" dirty="0"/>
              <a:t>Socially Responsible Investment</a:t>
            </a:r>
            <a:endParaRPr lang="en-US" dirty="0"/>
          </a:p>
        </p:txBody>
      </p:sp>
      <p:sp>
        <p:nvSpPr>
          <p:cNvPr id="3" name="Subtitle 2"/>
          <p:cNvSpPr>
            <a:spLocks noGrp="1"/>
          </p:cNvSpPr>
          <p:nvPr>
            <p:ph type="subTitle" idx="1"/>
          </p:nvPr>
        </p:nvSpPr>
        <p:spPr/>
        <p:txBody>
          <a:bodyPr/>
          <a:lstStyle/>
          <a:p>
            <a:r>
              <a:rPr lang="en-US" dirty="0"/>
              <a:t>Contemporary issues in Social Accounting</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p:txBody>
          <a:bodyPr>
            <a:normAutofit/>
          </a:bodyPr>
          <a:lstStyle/>
          <a:p>
            <a:r>
              <a:rPr lang="en-GB" sz="3600" b="1" dirty="0"/>
              <a:t>Socially Responsible Investment Concept</a:t>
            </a:r>
            <a:endParaRPr lang="en-GB" sz="3600" dirty="0"/>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549796" y="1701800"/>
            <a:ext cx="11305255" cy="5255592"/>
          </a:xfrm>
        </p:spPr>
        <p:txBody>
          <a:bodyPr>
            <a:normAutofit fontScale="92500"/>
          </a:bodyPr>
          <a:lstStyle/>
          <a:p>
            <a:pPr algn="just"/>
            <a:r>
              <a:rPr lang="en-GB" b="1" dirty="0"/>
              <a:t>Many activist groups worldwide seeking greater social and environmental responsibility from organisations and governments such as:</a:t>
            </a:r>
          </a:p>
          <a:p>
            <a:pPr algn="just">
              <a:lnSpc>
                <a:spcPct val="100000"/>
              </a:lnSpc>
              <a:spcBef>
                <a:spcPts val="500"/>
              </a:spcBef>
              <a:spcAft>
                <a:spcPts val="0"/>
              </a:spcAft>
            </a:pPr>
            <a:r>
              <a:rPr lang="en-GB" b="1" dirty="0">
                <a:latin typeface="Times New Roman" panose="02020603050405020304" pitchFamily="18" charset="0"/>
                <a:ea typeface="Calibri" panose="020F0502020204030204" pitchFamily="34" charset="0"/>
                <a:cs typeface="Times New Roman" panose="02020603050405020304" pitchFamily="18" charset="0"/>
              </a:rPr>
              <a:t>Australia: </a:t>
            </a:r>
            <a:r>
              <a:rPr lang="en-GB" dirty="0">
                <a:latin typeface="Times New Roman" panose="02020603050405020304" pitchFamily="18" charset="0"/>
                <a:ea typeface="Calibri" panose="020F0502020204030204" pitchFamily="34" charset="0"/>
                <a:cs typeface="Times New Roman" panose="02020603050405020304" pitchFamily="18" charset="0"/>
              </a:rPr>
              <a:t>the Australian Ethical Investment Association defines SRI as “the integration of personal values with investment decisions. It is an approach to investing that considers both the profit potential and the investment's impact on society and the environment.”</a:t>
            </a: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500"/>
              </a:spcBef>
              <a:spcAft>
                <a:spcPts val="0"/>
              </a:spcAft>
            </a:pPr>
            <a:r>
              <a:rPr lang="en-GB" b="1" dirty="0">
                <a:latin typeface="Times New Roman" panose="02020603050405020304" pitchFamily="18" charset="0"/>
                <a:ea typeface="Calibri" panose="020F0502020204030204" pitchFamily="34" charset="0"/>
                <a:cs typeface="Times New Roman" panose="02020603050405020304" pitchFamily="18" charset="0"/>
              </a:rPr>
              <a:t>Canadian Social Investment Organisation: </a:t>
            </a:r>
            <a:r>
              <a:rPr lang="en-GB" dirty="0">
                <a:latin typeface="Times New Roman" panose="02020603050405020304" pitchFamily="18" charset="0"/>
                <a:ea typeface="Calibri" panose="020F0502020204030204" pitchFamily="34" charset="0"/>
                <a:cs typeface="Times New Roman" panose="02020603050405020304" pitchFamily="18" charset="0"/>
              </a:rPr>
              <a:t>The Social Investment </a:t>
            </a:r>
            <a:r>
              <a:rPr lang="en-GB" dirty="0" smtClean="0">
                <a:latin typeface="Times New Roman" panose="02020603050405020304" pitchFamily="18" charset="0"/>
                <a:ea typeface="Calibri" panose="020F0502020204030204" pitchFamily="34" charset="0"/>
                <a:cs typeface="Times New Roman" panose="02020603050405020304" pitchFamily="18" charset="0"/>
              </a:rPr>
              <a:t>organisation </a:t>
            </a:r>
            <a:r>
              <a:rPr lang="en-GB" dirty="0">
                <a:latin typeface="Times New Roman" panose="02020603050405020304" pitchFamily="18" charset="0"/>
                <a:ea typeface="Calibri" panose="020F0502020204030204" pitchFamily="34" charset="0"/>
                <a:cs typeface="Times New Roman" panose="02020603050405020304" pitchFamily="18" charset="0"/>
              </a:rPr>
              <a:t>defines SRI as “the process of selecting or managing investments according to social or environmental criteria.”</a:t>
            </a: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500"/>
              </a:spcBef>
              <a:spcAft>
                <a:spcPts val="0"/>
              </a:spcAft>
            </a:pPr>
            <a:r>
              <a:rPr lang="en-GB" b="1" dirty="0">
                <a:latin typeface="Times New Roman" panose="02020603050405020304" pitchFamily="18" charset="0"/>
                <a:ea typeface="Calibri" panose="020F0502020204030204" pitchFamily="34" charset="0"/>
                <a:cs typeface="Times New Roman" panose="02020603050405020304" pitchFamily="18" charset="0"/>
              </a:rPr>
              <a:t>Sweden’s Forum for Sustainable Development</a:t>
            </a:r>
            <a:r>
              <a:rPr lang="en-GB" dirty="0">
                <a:latin typeface="Times New Roman" panose="02020603050405020304" pitchFamily="18" charset="0"/>
                <a:ea typeface="Calibri" panose="020F0502020204030204" pitchFamily="34" charset="0"/>
                <a:cs typeface="Times New Roman" panose="02020603050405020304" pitchFamily="18" charset="0"/>
              </a:rPr>
              <a:t>: SRI “is investment that in addition to financial criteria, also takes social, ecological, and ethical factors into investment decision-making processes.”</a:t>
            </a: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500"/>
              </a:spcBef>
              <a:spcAft>
                <a:spcPts val="0"/>
              </a:spcAft>
            </a:pPr>
            <a:r>
              <a:rPr lang="en-GB" b="1" dirty="0">
                <a:latin typeface="Times New Roman" panose="02020603050405020304" pitchFamily="18" charset="0"/>
                <a:ea typeface="Calibri" panose="020F0502020204030204" pitchFamily="34" charset="0"/>
                <a:cs typeface="Times New Roman" panose="02020603050405020304" pitchFamily="18" charset="0"/>
              </a:rPr>
              <a:t>UK Social Investment Forum: </a:t>
            </a:r>
            <a:r>
              <a:rPr lang="en-GB" dirty="0">
                <a:latin typeface="Times New Roman" panose="02020603050405020304" pitchFamily="18" charset="0"/>
                <a:ea typeface="Calibri" panose="020F0502020204030204" pitchFamily="34" charset="0"/>
                <a:cs typeface="Times New Roman" panose="02020603050405020304" pitchFamily="18" charset="0"/>
              </a:rPr>
              <a:t>“Socially Responsible Investment (SRI) combines investors' financial objectives with their concerns about social, environmental and ethical (SEE) issues.”</a:t>
            </a: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GB" dirty="0"/>
          </a:p>
        </p:txBody>
      </p:sp>
    </p:spTree>
    <p:extLst>
      <p:ext uri="{BB962C8B-B14F-4D97-AF65-F5344CB8AC3E}">
        <p14:creationId xmlns:p14="http://schemas.microsoft.com/office/powerpoint/2010/main" val="6049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p:txBody>
          <a:bodyPr>
            <a:normAutofit/>
          </a:bodyPr>
          <a:lstStyle/>
          <a:p>
            <a:r>
              <a:rPr lang="en-GB" sz="3600" b="1" dirty="0"/>
              <a:t>Socially Responsible Investment Concept</a:t>
            </a:r>
            <a:endParaRPr lang="en-GB" sz="3600" dirty="0"/>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549796" y="1701800"/>
            <a:ext cx="11305255" cy="5255592"/>
          </a:xfrm>
        </p:spPr>
        <p:txBody>
          <a:bodyPr>
            <a:normAutofit/>
          </a:bodyPr>
          <a:lstStyle/>
          <a:p>
            <a:pPr algn="just">
              <a:lnSpc>
                <a:spcPct val="100000"/>
              </a:lnSpc>
              <a:spcBef>
                <a:spcPts val="500"/>
              </a:spcBef>
              <a:spcAft>
                <a:spcPts val="0"/>
              </a:spcAft>
            </a:pPr>
            <a:r>
              <a:rPr lang="en-GB" b="1" dirty="0">
                <a:latin typeface="Times New Roman" panose="02020603050405020304" pitchFamily="18" charset="0"/>
                <a:ea typeface="Calibri" panose="020F0502020204030204" pitchFamily="34" charset="0"/>
                <a:cs typeface="Times New Roman" panose="02020603050405020304" pitchFamily="18" charset="0"/>
              </a:rPr>
              <a:t>European Social Investment Forum (</a:t>
            </a:r>
            <a:r>
              <a:rPr lang="en-GB" b="1" dirty="0" err="1">
                <a:latin typeface="Times New Roman" panose="02020603050405020304" pitchFamily="18" charset="0"/>
                <a:ea typeface="Calibri" panose="020F0502020204030204" pitchFamily="34" charset="0"/>
                <a:cs typeface="Times New Roman" panose="02020603050405020304" pitchFamily="18" charset="0"/>
              </a:rPr>
              <a:t>Eurosif</a:t>
            </a:r>
            <a:r>
              <a:rPr lang="en-GB" b="1" dirty="0">
                <a:latin typeface="Times New Roman" panose="02020603050405020304" pitchFamily="18" charset="0"/>
                <a:ea typeface="Calibri" panose="020F0502020204030204" pitchFamily="34" charset="0"/>
                <a:cs typeface="Times New Roman" panose="02020603050405020304" pitchFamily="18" charset="0"/>
              </a:rPr>
              <a:t>)</a:t>
            </a:r>
            <a:r>
              <a:rPr lang="en-GB" dirty="0">
                <a:latin typeface="Times New Roman" panose="02020603050405020304" pitchFamily="18" charset="0"/>
                <a:ea typeface="Calibri" panose="020F0502020204030204" pitchFamily="34" charset="0"/>
                <a:cs typeface="Times New Roman" panose="02020603050405020304" pitchFamily="18" charset="0"/>
              </a:rPr>
              <a:t>: “Socially Responsible Investment (SRI) combines investors' financial objectives with their concerns about social, environmental, ethical (SEE) and corporate governance issues. SRI is an evolving movement and even the terminology is still very much in the evolving phase. Some SRI investors refer only to the SEE risks while others refer to ESG issues (Environmental, Social, and Governance). </a:t>
            </a:r>
            <a:r>
              <a:rPr lang="en-GB" dirty="0" err="1">
                <a:latin typeface="Times New Roman" panose="02020603050405020304" pitchFamily="18" charset="0"/>
                <a:ea typeface="Calibri" panose="020F0502020204030204" pitchFamily="34" charset="0"/>
                <a:cs typeface="Times New Roman" panose="02020603050405020304" pitchFamily="18" charset="0"/>
              </a:rPr>
              <a:t>Eurosif</a:t>
            </a:r>
            <a:r>
              <a:rPr lang="en-GB" dirty="0">
                <a:latin typeface="Times New Roman" panose="02020603050405020304" pitchFamily="18" charset="0"/>
                <a:ea typeface="Calibri" panose="020F0502020204030204" pitchFamily="34" charset="0"/>
                <a:cs typeface="Times New Roman" panose="02020603050405020304" pitchFamily="18" charset="0"/>
              </a:rPr>
              <a:t> believes both are relevant to SRI. SRI is based on a growing awareness among investors, companies and governments about the impact that these risks may have on long-term issues ranging from sustainable development to long-term corporate performance.”</a:t>
            </a: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GB" dirty="0"/>
          </a:p>
        </p:txBody>
      </p:sp>
    </p:spTree>
    <p:extLst>
      <p:ext uri="{BB962C8B-B14F-4D97-AF65-F5344CB8AC3E}">
        <p14:creationId xmlns:p14="http://schemas.microsoft.com/office/powerpoint/2010/main" val="279914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p:txBody>
          <a:bodyPr>
            <a:normAutofit/>
          </a:bodyPr>
          <a:lstStyle/>
          <a:p>
            <a:r>
              <a:rPr lang="en-GB" sz="3600" b="1" dirty="0"/>
              <a:t>Socially Responsible Investment Concept</a:t>
            </a:r>
            <a:endParaRPr lang="en-GB" sz="3600" dirty="0"/>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549796" y="1701800"/>
            <a:ext cx="11305255" cy="5255592"/>
          </a:xfrm>
        </p:spPr>
        <p:txBody>
          <a:bodyPr>
            <a:normAutofit/>
          </a:bodyPr>
          <a:lstStyle/>
          <a:p>
            <a:pPr algn="just">
              <a:lnSpc>
                <a:spcPct val="100000"/>
              </a:lnSpc>
              <a:spcBef>
                <a:spcPts val="500"/>
              </a:spcBef>
              <a:spcAft>
                <a:spcPts val="0"/>
              </a:spcAft>
            </a:pPr>
            <a:r>
              <a:rPr lang="en-GB" b="1" dirty="0">
                <a:latin typeface="Times New Roman" panose="02020603050405020304" pitchFamily="18" charset="0"/>
                <a:ea typeface="Calibri" panose="020F0502020204030204" pitchFamily="34" charset="0"/>
                <a:cs typeface="Times New Roman" panose="02020603050405020304" pitchFamily="18" charset="0"/>
              </a:rPr>
              <a:t>Association for Sustainable and Responsible Investment in Asia (</a:t>
            </a:r>
            <a:r>
              <a:rPr lang="en-GB" b="1" dirty="0" err="1">
                <a:latin typeface="Times New Roman" panose="02020603050405020304" pitchFamily="18" charset="0"/>
                <a:ea typeface="Calibri" panose="020F0502020204030204" pitchFamily="34" charset="0"/>
                <a:cs typeface="Times New Roman" panose="02020603050405020304" pitchFamily="18" charset="0"/>
              </a:rPr>
              <a:t>ASrIA</a:t>
            </a:r>
            <a:r>
              <a:rPr lang="en-GB" b="1" dirty="0">
                <a:latin typeface="Times New Roman" panose="02020603050405020304" pitchFamily="18" charset="0"/>
                <a:ea typeface="Calibri" panose="020F0502020204030204" pitchFamily="34" charset="0"/>
                <a:cs typeface="Times New Roman" panose="02020603050405020304" pitchFamily="18" charset="0"/>
              </a:rPr>
              <a:t>)</a:t>
            </a:r>
            <a:r>
              <a:rPr lang="en-GB" dirty="0">
                <a:latin typeface="Times New Roman" panose="02020603050405020304" pitchFamily="18" charset="0"/>
                <a:ea typeface="Calibri" panose="020F0502020204030204" pitchFamily="34" charset="0"/>
                <a:cs typeface="Times New Roman" panose="02020603050405020304" pitchFamily="18" charset="0"/>
              </a:rPr>
              <a:t>: “Sustainable and Responsible Investment (SRI), also known as Socially Responsible Investment, is investment which allows investors to take into account wider concerns, such as social justice, economic development, peace or a healthy environment, as well as conventional financial considerations.”</a:t>
            </a:r>
          </a:p>
          <a:p>
            <a:pPr algn="just">
              <a:lnSpc>
                <a:spcPct val="100000"/>
              </a:lnSpc>
              <a:spcBef>
                <a:spcPts val="500"/>
              </a:spcBef>
              <a:spcAft>
                <a:spcPts val="0"/>
              </a:spcAft>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0000"/>
              </a:lnSpc>
              <a:spcBef>
                <a:spcPts val="500"/>
              </a:spcBef>
            </a:pPr>
            <a:r>
              <a:rPr lang="en-GB" b="1" dirty="0">
                <a:solidFill>
                  <a:srgbClr val="374C81"/>
                </a:solidFill>
                <a:latin typeface="Times New Roman" panose="02020603050405020304" pitchFamily="18" charset="0"/>
                <a:ea typeface="Calibri" panose="020F0502020204030204" pitchFamily="34" charset="0"/>
                <a:cs typeface="Times New Roman" panose="02020603050405020304" pitchFamily="18" charset="0"/>
              </a:rPr>
              <a:t>US Social Investment Forum: </a:t>
            </a:r>
            <a:r>
              <a:rPr lang="en-GB" dirty="0">
                <a:solidFill>
                  <a:srgbClr val="374C81"/>
                </a:solidFill>
                <a:latin typeface="Times New Roman" panose="02020603050405020304" pitchFamily="18" charset="0"/>
                <a:ea typeface="Calibri" panose="020F0502020204030204" pitchFamily="34" charset="0"/>
                <a:cs typeface="Times New Roman" panose="02020603050405020304" pitchFamily="18" charset="0"/>
              </a:rPr>
              <a:t>“Integrating personal values and societal concerns with investment decisions is called Socially Responsible Investing (SRI). SRI considers both the investor's financial needs and an investment’s impact on society. With SRI, you can put your money to work to build a better tomorrow while earning competitive returns today.”</a:t>
            </a:r>
            <a:endParaRPr lang="en-GB" sz="3200" dirty="0">
              <a:solidFill>
                <a:srgbClr val="374C8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500"/>
              </a:spcBef>
              <a:spcAft>
                <a:spcPts val="0"/>
              </a:spcAft>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98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p:txBody>
          <a:bodyPr>
            <a:normAutofit/>
          </a:bodyPr>
          <a:lstStyle/>
          <a:p>
            <a:r>
              <a:rPr lang="en-GB" sz="3600" b="1" dirty="0"/>
              <a:t>Socially Responsible Investment Concept</a:t>
            </a:r>
            <a:endParaRPr lang="en-GB" sz="3600" dirty="0"/>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549796" y="1701800"/>
            <a:ext cx="11305255" cy="5255592"/>
          </a:xfrm>
        </p:spPr>
        <p:txBody>
          <a:bodyPr>
            <a:normAutofit/>
          </a:bodyPr>
          <a:lstStyle/>
          <a:p>
            <a:pPr fontAlgn="auto"/>
            <a:r>
              <a:rPr lang="en-GB" dirty="0"/>
              <a:t>By the 20</a:t>
            </a:r>
            <a:r>
              <a:rPr lang="en-GB" baseline="30000" dirty="0"/>
              <a:t>th</a:t>
            </a:r>
            <a:r>
              <a:rPr lang="en-GB" dirty="0"/>
              <a:t> century, SRI had become very popular, such that a number of indices tracked market constituents deemed socially acceptable.  Such as:</a:t>
            </a:r>
          </a:p>
          <a:p>
            <a:pPr marL="0" indent="0" algn="ctr" fontAlgn="auto">
              <a:buNone/>
            </a:pPr>
            <a:r>
              <a:rPr lang="en-GB" dirty="0"/>
              <a:t> “</a:t>
            </a:r>
            <a:r>
              <a:rPr lang="en-US" sz="2000" i="1" dirty="0" err="1"/>
              <a:t>Natur</a:t>
            </a:r>
            <a:r>
              <a:rPr lang="en-US" sz="2000" i="1" dirty="0"/>
              <a:t> </a:t>
            </a:r>
            <a:r>
              <a:rPr lang="en-US" sz="2000" i="1" dirty="0" err="1"/>
              <a:t>Aktien</a:t>
            </a:r>
            <a:r>
              <a:rPr lang="en-US" sz="2000" i="1" dirty="0"/>
              <a:t> Index;</a:t>
            </a:r>
          </a:p>
          <a:p>
            <a:pPr marL="0" indent="0" algn="ctr" fontAlgn="auto">
              <a:buNone/>
            </a:pPr>
            <a:r>
              <a:rPr lang="en-US" sz="2000" i="1" dirty="0"/>
              <a:t> DJSI STOXX;</a:t>
            </a:r>
          </a:p>
          <a:p>
            <a:pPr marL="0" indent="0" algn="ctr" fontAlgn="auto">
              <a:buNone/>
            </a:pPr>
            <a:r>
              <a:rPr lang="en-US" sz="2000" i="1" dirty="0"/>
              <a:t>400 Social;</a:t>
            </a:r>
          </a:p>
          <a:p>
            <a:pPr marL="0" indent="0" algn="ctr" fontAlgn="auto">
              <a:buNone/>
            </a:pPr>
            <a:r>
              <a:rPr lang="en-US" sz="2000" i="1" dirty="0"/>
              <a:t> Impax ET500;</a:t>
            </a:r>
          </a:p>
          <a:p>
            <a:pPr algn="ctr"/>
            <a:r>
              <a:rPr lang="en-US" dirty="0"/>
              <a:t>Such indices are useful to investors seeking to identify socially responsible </a:t>
            </a:r>
            <a:r>
              <a:rPr lang="en-US" dirty="0" err="1"/>
              <a:t>organisations</a:t>
            </a:r>
            <a:r>
              <a:rPr lang="en-US" dirty="0"/>
              <a:t> to invest in and to </a:t>
            </a:r>
            <a:r>
              <a:rPr lang="en-US" dirty="0" err="1"/>
              <a:t>organisations</a:t>
            </a:r>
            <a:r>
              <a:rPr lang="en-US" dirty="0"/>
              <a:t> themselves when seeking to attract new investors.</a:t>
            </a:r>
            <a:endParaRPr lang="en-GB" dirty="0"/>
          </a:p>
          <a:p>
            <a:pPr algn="just">
              <a:lnSpc>
                <a:spcPct val="100000"/>
              </a:lnSpc>
              <a:spcBef>
                <a:spcPts val="500"/>
              </a:spcBef>
              <a:spcAft>
                <a:spcPts val="0"/>
              </a:spcAft>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6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a:xfrm>
            <a:off x="1117309" y="76200"/>
            <a:ext cx="10157354" cy="1397000"/>
          </a:xfrm>
        </p:spPr>
        <p:txBody>
          <a:bodyPr>
            <a:normAutofit/>
          </a:bodyPr>
          <a:lstStyle/>
          <a:p>
            <a:r>
              <a:rPr lang="en-GB" sz="4000" b="1" dirty="0"/>
              <a:t>SRI legitimacy in the 21</a:t>
            </a:r>
            <a:r>
              <a:rPr lang="en-GB" sz="4000" b="1" baseline="30000" dirty="0"/>
              <a:t>st</a:t>
            </a:r>
            <a:r>
              <a:rPr lang="en-GB" sz="4000" b="1" dirty="0"/>
              <a:t> Century </a:t>
            </a:r>
            <a:endParaRPr lang="en-GB" sz="4000" dirty="0"/>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549796" y="1701800"/>
            <a:ext cx="11305255" cy="5255592"/>
          </a:xfrm>
        </p:spPr>
        <p:txBody>
          <a:bodyPr>
            <a:normAutofit/>
          </a:bodyPr>
          <a:lstStyle/>
          <a:p>
            <a:pPr algn="just">
              <a:lnSpc>
                <a:spcPct val="100000"/>
              </a:lnSpc>
              <a:spcBef>
                <a:spcPts val="500"/>
              </a:spcBef>
              <a:spcAft>
                <a:spcPts val="0"/>
              </a:spcAft>
            </a:pPr>
            <a:r>
              <a:rPr lang="en-GB" b="1" dirty="0"/>
              <a:t>There has been a worldwide focus on enhancing the practice of SRI due to four factors (OECD,2007), these are:</a:t>
            </a:r>
          </a:p>
          <a:p>
            <a:pPr lvl="0"/>
            <a:r>
              <a:rPr lang="en-GB" i="1" dirty="0"/>
              <a:t>The ability of public policy</a:t>
            </a:r>
            <a:r>
              <a:rPr lang="en-GB" dirty="0"/>
              <a:t>: This concern is associated with issues of environmental degradation and human rights abuses in developing countries, highlighting the importance of international business in ensuring responsibility and selecting capital structures to be in line with these issues.</a:t>
            </a:r>
          </a:p>
          <a:p>
            <a:pPr lvl="0" fontAlgn="auto"/>
            <a:r>
              <a:rPr lang="en-GB" i="1" dirty="0"/>
              <a:t>Public opinion favouring SRI</a:t>
            </a:r>
            <a:r>
              <a:rPr lang="en-GB" dirty="0"/>
              <a:t>, as seen on social media and advocated by lobbying groups.</a:t>
            </a:r>
          </a:p>
          <a:p>
            <a:pPr algn="just">
              <a:lnSpc>
                <a:spcPct val="100000"/>
              </a:lnSpc>
              <a:spcBef>
                <a:spcPts val="500"/>
              </a:spcBef>
              <a:spcAft>
                <a:spcPts val="0"/>
              </a:spcAft>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415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a:xfrm>
            <a:off x="1117309" y="76200"/>
            <a:ext cx="10157354" cy="1397000"/>
          </a:xfrm>
        </p:spPr>
        <p:txBody>
          <a:bodyPr>
            <a:normAutofit/>
          </a:bodyPr>
          <a:lstStyle/>
          <a:p>
            <a:r>
              <a:rPr lang="en-GB" sz="4000" b="1" dirty="0"/>
              <a:t>SRI legitimacy in the 21</a:t>
            </a:r>
            <a:r>
              <a:rPr lang="en-GB" sz="4000" b="1" baseline="30000" dirty="0"/>
              <a:t>st</a:t>
            </a:r>
            <a:r>
              <a:rPr lang="en-GB" sz="4000" b="1" dirty="0"/>
              <a:t> Century </a:t>
            </a:r>
            <a:endParaRPr lang="en-GB" sz="4000" dirty="0"/>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549796" y="1701800"/>
            <a:ext cx="11305255" cy="5255592"/>
          </a:xfrm>
        </p:spPr>
        <p:txBody>
          <a:bodyPr>
            <a:normAutofit/>
          </a:bodyPr>
          <a:lstStyle/>
          <a:p>
            <a:pPr lvl="0" fontAlgn="auto"/>
            <a:r>
              <a:rPr lang="en-GB" i="1" dirty="0"/>
              <a:t>Fiduciary responsibility or financial returns</a:t>
            </a:r>
            <a:r>
              <a:rPr lang="en-GB" dirty="0"/>
              <a:t>. There are increasing perception in some countries that the former should come first.</a:t>
            </a:r>
          </a:p>
          <a:p>
            <a:pPr lvl="0" fontAlgn="auto"/>
            <a:r>
              <a:rPr lang="en-GB" i="1" dirty="0"/>
              <a:t>Output of Empirical studies</a:t>
            </a:r>
            <a:r>
              <a:rPr lang="en-GB" dirty="0"/>
              <a:t>. There is supportive evidence that investors can increase their returns using Socially Responsible Investment (SRI).</a:t>
            </a:r>
          </a:p>
          <a:p>
            <a:pPr lvl="0" fontAlgn="auto"/>
            <a:endParaRPr lang="en-GB" dirty="0"/>
          </a:p>
          <a:p>
            <a:pPr algn="just">
              <a:lnSpc>
                <a:spcPct val="100000"/>
              </a:lnSpc>
              <a:spcBef>
                <a:spcPts val="500"/>
              </a:spcBef>
              <a:spcAft>
                <a:spcPts val="0"/>
              </a:spcAft>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F4C42E5D-279A-4BE2-9134-8F5F9B929B4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89956" y="3717032"/>
            <a:ext cx="7704856" cy="2520280"/>
          </a:xfrm>
          <a:prstGeom prst="rect">
            <a:avLst/>
          </a:prstGeom>
          <a:noFill/>
        </p:spPr>
      </p:pic>
      <p:sp>
        <p:nvSpPr>
          <p:cNvPr id="5" name="TextBox 4"/>
          <p:cNvSpPr txBox="1"/>
          <p:nvPr/>
        </p:nvSpPr>
        <p:spPr>
          <a:xfrm>
            <a:off x="1993893" y="6366519"/>
            <a:ext cx="5123518" cy="338554"/>
          </a:xfrm>
          <a:prstGeom prst="rect">
            <a:avLst/>
          </a:prstGeom>
          <a:noFill/>
        </p:spPr>
        <p:txBody>
          <a:bodyPr wrap="none" rtlCol="0">
            <a:spAutoFit/>
          </a:bodyPr>
          <a:lstStyle/>
          <a:p>
            <a:r>
              <a:rPr lang="en-GB" sz="1600" dirty="0"/>
              <a:t>Source, </a:t>
            </a:r>
            <a:r>
              <a:rPr lang="en-GB" sz="1600" dirty="0" err="1"/>
              <a:t>Szelagowske</a:t>
            </a:r>
            <a:r>
              <a:rPr lang="en-GB" sz="1600" dirty="0"/>
              <a:t>, A. and Marek </a:t>
            </a:r>
            <a:r>
              <a:rPr lang="en-GB" sz="1600" dirty="0" err="1"/>
              <a:t>Bryx.M</a:t>
            </a:r>
            <a:r>
              <a:rPr lang="en-GB" sz="1600" dirty="0"/>
              <a:t> (2015)</a:t>
            </a:r>
            <a:r>
              <a:rPr lang="en-GB" sz="1600" dirty="0"/>
              <a:t> </a:t>
            </a:r>
            <a:endParaRPr lang="en-US" sz="1600" dirty="0"/>
          </a:p>
        </p:txBody>
      </p:sp>
    </p:spTree>
    <p:extLst>
      <p:ext uri="{BB962C8B-B14F-4D97-AF65-F5344CB8AC3E}">
        <p14:creationId xmlns:p14="http://schemas.microsoft.com/office/powerpoint/2010/main" val="66460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FEE20C-C669-4483-9449-239B8F4A2A2B}"/>
              </a:ext>
            </a:extLst>
          </p:cNvPr>
          <p:cNvSpPr>
            <a:spLocks noGrp="1"/>
          </p:cNvSpPr>
          <p:nvPr>
            <p:ph type="title"/>
          </p:nvPr>
        </p:nvSpPr>
        <p:spPr/>
        <p:txBody>
          <a:bodyPr>
            <a:normAutofit/>
          </a:bodyPr>
          <a:lstStyle/>
          <a:p>
            <a:r>
              <a:rPr lang="en-GB" sz="4000" b="1" dirty="0"/>
              <a:t>The UN role in SRI</a:t>
            </a:r>
          </a:p>
        </p:txBody>
      </p:sp>
      <p:sp>
        <p:nvSpPr>
          <p:cNvPr id="3" name="Content Placeholder 2">
            <a:extLst>
              <a:ext uri="{FF2B5EF4-FFF2-40B4-BE49-F238E27FC236}">
                <a16:creationId xmlns:a16="http://schemas.microsoft.com/office/drawing/2014/main" xmlns="" id="{54CE0450-5D5B-4373-904B-BC05979FD512}"/>
              </a:ext>
            </a:extLst>
          </p:cNvPr>
          <p:cNvSpPr>
            <a:spLocks noGrp="1"/>
          </p:cNvSpPr>
          <p:nvPr>
            <p:ph idx="1"/>
          </p:nvPr>
        </p:nvSpPr>
        <p:spPr/>
        <p:txBody>
          <a:bodyPr/>
          <a:lstStyle/>
          <a:p>
            <a:pPr algn="just"/>
            <a:r>
              <a:rPr lang="en-GB" dirty="0"/>
              <a:t>For its part, the UN in 2006 developed a set of ten principles for the responsible investment.</a:t>
            </a:r>
          </a:p>
          <a:p>
            <a:pPr algn="just"/>
            <a:r>
              <a:rPr lang="en-GB" dirty="0"/>
              <a:t>These principles meet the minimum fundamental responsibilities for businesses in areas such as human rights, labour, and environment. The motivation behind developing such principles is concentrated in the lack of sufficient environmental and ethical considerations of global businesses practices and shareholders’ investment decisions.  </a:t>
            </a:r>
          </a:p>
          <a:p>
            <a:endParaRPr lang="en-GB" dirty="0"/>
          </a:p>
        </p:txBody>
      </p:sp>
    </p:spTree>
    <p:extLst>
      <p:ext uri="{BB962C8B-B14F-4D97-AF65-F5344CB8AC3E}">
        <p14:creationId xmlns:p14="http://schemas.microsoft.com/office/powerpoint/2010/main" val="308033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04B0B8-D7A4-4709-AF51-DD42A33FF3DF}"/>
              </a:ext>
            </a:extLst>
          </p:cNvPr>
          <p:cNvSpPr>
            <a:spLocks noGrp="1"/>
          </p:cNvSpPr>
          <p:nvPr>
            <p:ph type="title"/>
          </p:nvPr>
        </p:nvSpPr>
        <p:spPr/>
        <p:txBody>
          <a:bodyPr/>
          <a:lstStyle/>
          <a:p>
            <a:r>
              <a:rPr lang="en-GB" b="1" dirty="0"/>
              <a:t>The UN role in SRI</a:t>
            </a:r>
            <a:endParaRPr lang="en-GB" dirty="0"/>
          </a:p>
        </p:txBody>
      </p:sp>
      <p:sp>
        <p:nvSpPr>
          <p:cNvPr id="3" name="Content Placeholder 2">
            <a:extLst>
              <a:ext uri="{FF2B5EF4-FFF2-40B4-BE49-F238E27FC236}">
                <a16:creationId xmlns:a16="http://schemas.microsoft.com/office/drawing/2014/main" xmlns="" id="{27701321-54AC-4952-B57B-4146FAEF9357}"/>
              </a:ext>
            </a:extLst>
          </p:cNvPr>
          <p:cNvSpPr>
            <a:spLocks noGrp="1"/>
          </p:cNvSpPr>
          <p:nvPr>
            <p:ph idx="1"/>
          </p:nvPr>
        </p:nvSpPr>
        <p:spPr/>
        <p:txBody>
          <a:bodyPr/>
          <a:lstStyle/>
          <a:p>
            <a:pPr algn="just"/>
            <a:r>
              <a:rPr lang="en-GB" dirty="0"/>
              <a:t>The UN’s Global Compact principles aimed at </a:t>
            </a:r>
            <a:r>
              <a:rPr lang="en-GB" dirty="0" smtClean="0"/>
              <a:t>mobilising </a:t>
            </a:r>
            <a:r>
              <a:rPr lang="en-GB" dirty="0"/>
              <a:t>a global movement of sustainable, socially responsible businesses and stakeholders by supporting companies to operate responsibly by aligning their operations and activities with the ten principles and take strategic actions toward advancing sustainable development. </a:t>
            </a:r>
          </a:p>
          <a:p>
            <a:pPr algn="just"/>
            <a:endParaRPr lang="en-GB" dirty="0"/>
          </a:p>
        </p:txBody>
      </p:sp>
    </p:spTree>
    <p:extLst>
      <p:ext uri="{BB962C8B-B14F-4D97-AF65-F5344CB8AC3E}">
        <p14:creationId xmlns:p14="http://schemas.microsoft.com/office/powerpoint/2010/main" val="21952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671597-2620-49F6-81A1-D66BC7B0EBA8}"/>
              </a:ext>
            </a:extLst>
          </p:cNvPr>
          <p:cNvSpPr>
            <a:spLocks noGrp="1"/>
          </p:cNvSpPr>
          <p:nvPr>
            <p:ph type="title"/>
          </p:nvPr>
        </p:nvSpPr>
        <p:spPr/>
        <p:txBody>
          <a:bodyPr>
            <a:normAutofit/>
          </a:bodyPr>
          <a:lstStyle/>
          <a:p>
            <a:r>
              <a:rPr lang="en-GB" sz="4000" b="1" dirty="0"/>
              <a:t>The Ten Principles of the UN Global Compact</a:t>
            </a:r>
            <a:endParaRPr lang="en-GB" sz="4000" dirty="0"/>
          </a:p>
        </p:txBody>
      </p:sp>
      <p:pic>
        <p:nvPicPr>
          <p:cNvPr id="4" name="Content Placeholder 3" descr="A screenshot of a cell phone&#10;&#10;Description generated with very high confidence">
            <a:extLst>
              <a:ext uri="{FF2B5EF4-FFF2-40B4-BE49-F238E27FC236}">
                <a16:creationId xmlns:a16="http://schemas.microsoft.com/office/drawing/2014/main" xmlns="" id="{C4CF7058-DDBD-4BD4-890F-E690E663887C}"/>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7309" y="1626951"/>
            <a:ext cx="9513607" cy="4896544"/>
          </a:xfrm>
          <a:prstGeom prst="rect">
            <a:avLst/>
          </a:prstGeom>
        </p:spPr>
      </p:pic>
      <p:sp>
        <p:nvSpPr>
          <p:cNvPr id="6" name="TextBox 5"/>
          <p:cNvSpPr txBox="1"/>
          <p:nvPr/>
        </p:nvSpPr>
        <p:spPr>
          <a:xfrm>
            <a:off x="1117309" y="6467679"/>
            <a:ext cx="7481535" cy="338554"/>
          </a:xfrm>
          <a:prstGeom prst="rect">
            <a:avLst/>
          </a:prstGeom>
          <a:noFill/>
        </p:spPr>
        <p:txBody>
          <a:bodyPr wrap="none" rtlCol="0">
            <a:spAutoFit/>
          </a:bodyPr>
          <a:lstStyle/>
          <a:p>
            <a:r>
              <a:rPr lang="en-GB" sz="1600" dirty="0"/>
              <a:t>Source: </a:t>
            </a:r>
            <a:r>
              <a:rPr lang="en-GB" sz="1600" u="sng" dirty="0">
                <a:hlinkClick r:id="rId3"/>
              </a:rPr>
              <a:t>https://www.unglobalcompact.org/what-is-gc/mission/principles</a:t>
            </a:r>
            <a:r>
              <a:rPr lang="en-GB" sz="1600" dirty="0"/>
              <a:t> </a:t>
            </a:r>
            <a:endParaRPr lang="en-US" sz="1600" dirty="0"/>
          </a:p>
        </p:txBody>
      </p:sp>
    </p:spTree>
    <p:extLst>
      <p:ext uri="{BB962C8B-B14F-4D97-AF65-F5344CB8AC3E}">
        <p14:creationId xmlns:p14="http://schemas.microsoft.com/office/powerpoint/2010/main" val="1569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04B0B8-D7A4-4709-AF51-DD42A33FF3DF}"/>
              </a:ext>
            </a:extLst>
          </p:cNvPr>
          <p:cNvSpPr>
            <a:spLocks noGrp="1"/>
          </p:cNvSpPr>
          <p:nvPr>
            <p:ph type="title"/>
          </p:nvPr>
        </p:nvSpPr>
        <p:spPr/>
        <p:txBody>
          <a:bodyPr>
            <a:normAutofit/>
          </a:bodyPr>
          <a:lstStyle/>
          <a:p>
            <a:r>
              <a:rPr lang="en-GB" sz="4000" b="1" dirty="0"/>
              <a:t>The UN role in SRI</a:t>
            </a:r>
            <a:endParaRPr lang="en-GB" sz="4000" dirty="0"/>
          </a:p>
        </p:txBody>
      </p:sp>
      <p:sp>
        <p:nvSpPr>
          <p:cNvPr id="3" name="Content Placeholder 2">
            <a:extLst>
              <a:ext uri="{FF2B5EF4-FFF2-40B4-BE49-F238E27FC236}">
                <a16:creationId xmlns:a16="http://schemas.microsoft.com/office/drawing/2014/main" xmlns="" id="{27701321-54AC-4952-B57B-4146FAEF9357}"/>
              </a:ext>
            </a:extLst>
          </p:cNvPr>
          <p:cNvSpPr>
            <a:spLocks noGrp="1"/>
          </p:cNvSpPr>
          <p:nvPr>
            <p:ph idx="1"/>
          </p:nvPr>
        </p:nvSpPr>
        <p:spPr/>
        <p:txBody>
          <a:bodyPr/>
          <a:lstStyle/>
          <a:p>
            <a:pPr algn="just"/>
            <a:r>
              <a:rPr lang="en-GB" dirty="0"/>
              <a:t>To advance the global societal initiatives, the UN in September 2015 developed 17 Sustainable Development Goals (SDGs) of the 2030 Agenda for Sustainable Development. </a:t>
            </a:r>
          </a:p>
          <a:p>
            <a:pPr algn="just"/>
            <a:endParaRPr lang="en-GB" dirty="0"/>
          </a:p>
        </p:txBody>
      </p:sp>
      <p:pic>
        <p:nvPicPr>
          <p:cNvPr id="4" name="picture" descr="C:\Users\chiko\AppData\Local\Microsoft\Windows\INetCache\Content.Word\SRI goals.png">
            <a:extLst>
              <a:ext uri="{FF2B5EF4-FFF2-40B4-BE49-F238E27FC236}">
                <a16:creationId xmlns:a16="http://schemas.microsoft.com/office/drawing/2014/main" xmlns="" id="{908792A5-5528-47B7-935A-BA86ADB7B61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277988" y="3140968"/>
            <a:ext cx="7200800" cy="3312368"/>
          </a:xfrm>
          <a:prstGeom prst="rect">
            <a:avLst/>
          </a:prstGeom>
        </p:spPr>
      </p:pic>
      <p:sp>
        <p:nvSpPr>
          <p:cNvPr id="5" name="TextBox 4"/>
          <p:cNvSpPr txBox="1"/>
          <p:nvPr/>
        </p:nvSpPr>
        <p:spPr>
          <a:xfrm>
            <a:off x="2279950" y="6453336"/>
            <a:ext cx="6641562" cy="707886"/>
          </a:xfrm>
          <a:prstGeom prst="rect">
            <a:avLst/>
          </a:prstGeom>
          <a:noFill/>
        </p:spPr>
        <p:txBody>
          <a:bodyPr wrap="none" rtlCol="0">
            <a:spAutoFit/>
          </a:bodyPr>
          <a:lstStyle/>
          <a:p>
            <a:r>
              <a:rPr lang="en-GB" sz="1600" dirty="0"/>
              <a:t>Source: </a:t>
            </a:r>
            <a:r>
              <a:rPr lang="en-GB" sz="1600" dirty="0">
                <a:hlinkClick r:id="rId3"/>
              </a:rPr>
              <a:t>https://www.unglobalcompact.org/sdgs/17-global-goals</a:t>
            </a:r>
            <a:endParaRPr lang="en-GB" sz="1600" dirty="0"/>
          </a:p>
          <a:p>
            <a:endParaRPr lang="en-US" dirty="0"/>
          </a:p>
        </p:txBody>
      </p:sp>
    </p:spTree>
    <p:extLst>
      <p:ext uri="{BB962C8B-B14F-4D97-AF65-F5344CB8AC3E}">
        <p14:creationId xmlns:p14="http://schemas.microsoft.com/office/powerpoint/2010/main" val="338034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Chapter Structure</a:t>
            </a:r>
          </a:p>
        </p:txBody>
      </p:sp>
      <p:sp>
        <p:nvSpPr>
          <p:cNvPr id="14" name="Content Placeholder 13"/>
          <p:cNvSpPr>
            <a:spLocks noGrp="1"/>
          </p:cNvSpPr>
          <p:nvPr>
            <p:ph idx="1"/>
          </p:nvPr>
        </p:nvSpPr>
        <p:spPr/>
        <p:txBody>
          <a:bodyPr>
            <a:normAutofit lnSpcReduction="10000"/>
          </a:bodyPr>
          <a:lstStyle/>
          <a:p>
            <a:r>
              <a:rPr lang="en-US" b="1" dirty="0"/>
              <a:t>Introduction</a:t>
            </a:r>
          </a:p>
          <a:p>
            <a:r>
              <a:rPr lang="en-GB" b="1" dirty="0"/>
              <a:t>Socially Responsible Investment Concept</a:t>
            </a:r>
          </a:p>
          <a:p>
            <a:r>
              <a:rPr lang="en-GB" b="1" dirty="0"/>
              <a:t>SRI legitimacy in the 21</a:t>
            </a:r>
            <a:r>
              <a:rPr lang="en-GB" b="1" baseline="30000" dirty="0"/>
              <a:t>st</a:t>
            </a:r>
            <a:r>
              <a:rPr lang="en-GB" b="1" dirty="0"/>
              <a:t> Century </a:t>
            </a:r>
            <a:endParaRPr lang="en-GB" dirty="0"/>
          </a:p>
          <a:p>
            <a:r>
              <a:rPr lang="en-GB" b="1" dirty="0"/>
              <a:t>Ethical and Moral Investment</a:t>
            </a:r>
            <a:endParaRPr lang="en-GB" dirty="0"/>
          </a:p>
          <a:p>
            <a:r>
              <a:rPr lang="en-GB" b="1" dirty="0"/>
              <a:t>Environmental, Social and Governance (ESG) Approach to SRI</a:t>
            </a:r>
            <a:endParaRPr lang="en-GB" dirty="0"/>
          </a:p>
          <a:p>
            <a:r>
              <a:rPr lang="en-GB" b="1" dirty="0"/>
              <a:t>SRI Strategies and Methods</a:t>
            </a:r>
            <a:endParaRPr lang="en-GB" dirty="0"/>
          </a:p>
          <a:p>
            <a:r>
              <a:rPr lang="en-GB" b="1" dirty="0"/>
              <a:t>Investment Fund Options</a:t>
            </a:r>
          </a:p>
          <a:p>
            <a:r>
              <a:rPr lang="en-GB" b="1" dirty="0"/>
              <a:t>Summary</a:t>
            </a:r>
            <a:endParaRPr lang="en-GB" dirty="0"/>
          </a:p>
          <a:p>
            <a:endParaRPr lang="en-GB"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B0A770-69E1-4576-BD7B-51BEE7A91ADA}"/>
              </a:ext>
            </a:extLst>
          </p:cNvPr>
          <p:cNvSpPr>
            <a:spLocks noGrp="1"/>
          </p:cNvSpPr>
          <p:nvPr>
            <p:ph type="title"/>
          </p:nvPr>
        </p:nvSpPr>
        <p:spPr>
          <a:xfrm>
            <a:off x="1117309" y="76200"/>
            <a:ext cx="10157354" cy="688504"/>
          </a:xfrm>
        </p:spPr>
        <p:txBody>
          <a:bodyPr>
            <a:normAutofit/>
          </a:bodyPr>
          <a:lstStyle/>
          <a:p>
            <a:r>
              <a:rPr lang="en-GB" sz="3600" b="1" dirty="0"/>
              <a:t>The 17 UN goals are </a:t>
            </a:r>
          </a:p>
        </p:txBody>
      </p:sp>
      <p:pic>
        <p:nvPicPr>
          <p:cNvPr id="4" name="Content Placeholder 3">
            <a:extLst>
              <a:ext uri="{FF2B5EF4-FFF2-40B4-BE49-F238E27FC236}">
                <a16:creationId xmlns:a16="http://schemas.microsoft.com/office/drawing/2014/main" xmlns="" id="{62062A4E-401E-413C-8948-46798604F18B}"/>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7309" y="764704"/>
            <a:ext cx="8073447" cy="6120680"/>
          </a:xfrm>
          <a:prstGeom prst="rect">
            <a:avLst/>
          </a:prstGeom>
          <a:noFill/>
          <a:ln>
            <a:noFill/>
          </a:ln>
        </p:spPr>
      </p:pic>
      <p:sp>
        <p:nvSpPr>
          <p:cNvPr id="3" name="TextBox 2"/>
          <p:cNvSpPr txBox="1"/>
          <p:nvPr/>
        </p:nvSpPr>
        <p:spPr>
          <a:xfrm>
            <a:off x="5734372" y="332656"/>
            <a:ext cx="6296917" cy="338554"/>
          </a:xfrm>
          <a:prstGeom prst="rect">
            <a:avLst/>
          </a:prstGeom>
          <a:noFill/>
        </p:spPr>
        <p:txBody>
          <a:bodyPr wrap="none" rtlCol="0">
            <a:spAutoFit/>
          </a:bodyPr>
          <a:lstStyle/>
          <a:p>
            <a:r>
              <a:rPr lang="en-GB" sz="1600" dirty="0" smtClean="0"/>
              <a:t>Source: </a:t>
            </a:r>
            <a:r>
              <a:rPr lang="en-GB" sz="1600" dirty="0" smtClean="0">
                <a:hlinkClick r:id="rId3"/>
              </a:rPr>
              <a:t>https</a:t>
            </a:r>
            <a:r>
              <a:rPr lang="en-GB" sz="1600" dirty="0">
                <a:hlinkClick r:id="rId3"/>
              </a:rPr>
              <a:t>://sustainabledevelopment.un.org/?menu=1300</a:t>
            </a:r>
            <a:r>
              <a:rPr lang="en-GB" sz="1600" dirty="0"/>
              <a:t> </a:t>
            </a:r>
            <a:endParaRPr lang="en-US" sz="1600" dirty="0"/>
          </a:p>
        </p:txBody>
      </p:sp>
    </p:spTree>
    <p:extLst>
      <p:ext uri="{BB962C8B-B14F-4D97-AF65-F5344CB8AC3E}">
        <p14:creationId xmlns:p14="http://schemas.microsoft.com/office/powerpoint/2010/main" val="14183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p:txBody>
          <a:bodyPr>
            <a:normAutofit/>
          </a:bodyPr>
          <a:lstStyle/>
          <a:p>
            <a:r>
              <a:rPr lang="en-GB" sz="4000" b="1" dirty="0"/>
              <a:t>Ethical and Moral Investment</a:t>
            </a:r>
            <a:endParaRPr lang="en-GB" sz="4000" dirty="0"/>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p:txBody>
          <a:bodyPr/>
          <a:lstStyle/>
          <a:p>
            <a:pPr algn="just"/>
            <a:r>
              <a:rPr lang="en-GB" dirty="0"/>
              <a:t>SRI is considered as a moral judgement and a financial judgement. </a:t>
            </a:r>
          </a:p>
          <a:p>
            <a:pPr algn="just"/>
            <a:r>
              <a:rPr lang="en-GB" dirty="0"/>
              <a:t>In the past, ethical investors were simply avoiding investing in organisations that act against their moral convictions or ethical beliefs.</a:t>
            </a:r>
          </a:p>
          <a:p>
            <a:pPr algn="just"/>
            <a:r>
              <a:rPr lang="en-GB" dirty="0"/>
              <a:t>More recently, investors tend to prioritise investments in organisations that comply with their moral values, such as organisations with high standards in governance and responsible environmental and social policies.</a:t>
            </a:r>
          </a:p>
        </p:txBody>
      </p:sp>
    </p:spTree>
    <p:extLst>
      <p:ext uri="{BB962C8B-B14F-4D97-AF65-F5344CB8AC3E}">
        <p14:creationId xmlns:p14="http://schemas.microsoft.com/office/powerpoint/2010/main" val="33142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p:txBody>
          <a:bodyPr>
            <a:normAutofit/>
          </a:bodyPr>
          <a:lstStyle/>
          <a:p>
            <a:r>
              <a:rPr lang="en-GB" sz="4000" b="1" dirty="0"/>
              <a:t>Ethical and Moral Investment</a:t>
            </a:r>
            <a:endParaRPr lang="en-GB" sz="4000" dirty="0"/>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p:txBody>
          <a:bodyPr/>
          <a:lstStyle/>
          <a:p>
            <a:pPr algn="just"/>
            <a:r>
              <a:rPr lang="en-GB" dirty="0"/>
              <a:t>Fund managers now think about sustainability issues at every step of the investment process, the impact of issues such as climate change, safety, governance, and human rights.</a:t>
            </a:r>
          </a:p>
          <a:p>
            <a:pPr algn="just"/>
            <a:r>
              <a:rPr lang="en-GB" dirty="0"/>
              <a:t>Investors can achieve a good return by taking a long-term view and considering a very broad range of factors that might affect an organisation, including sustainability issues.</a:t>
            </a:r>
          </a:p>
        </p:txBody>
      </p:sp>
    </p:spTree>
    <p:extLst>
      <p:ext uri="{BB962C8B-B14F-4D97-AF65-F5344CB8AC3E}">
        <p14:creationId xmlns:p14="http://schemas.microsoft.com/office/powerpoint/2010/main" val="135041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p:txBody>
          <a:bodyPr>
            <a:normAutofit/>
          </a:bodyPr>
          <a:lstStyle/>
          <a:p>
            <a:r>
              <a:rPr lang="en-GB" sz="4000" b="1" dirty="0"/>
              <a:t>Environmental, Social and Governance (ESG) Approach to SRI</a:t>
            </a:r>
            <a:endParaRPr lang="en-GB" sz="4000" dirty="0"/>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p:txBody>
          <a:bodyPr/>
          <a:lstStyle/>
          <a:p>
            <a:pPr algn="just"/>
            <a:r>
              <a:rPr lang="en-GB" dirty="0"/>
              <a:t>Fund managers now think about sustainability issues at every step of the investment process, the impact of issues such as climate change, safety, governance, and human rights.</a:t>
            </a:r>
          </a:p>
          <a:p>
            <a:pPr algn="just"/>
            <a:r>
              <a:rPr lang="en-GB" dirty="0"/>
              <a:t>Investors can achieve a good return by taking a long-term view and considering a very broad range of factors that might affect an organisation, including sustainability issues.</a:t>
            </a:r>
          </a:p>
        </p:txBody>
      </p:sp>
    </p:spTree>
    <p:extLst>
      <p:ext uri="{BB962C8B-B14F-4D97-AF65-F5344CB8AC3E}">
        <p14:creationId xmlns:p14="http://schemas.microsoft.com/office/powerpoint/2010/main" val="263567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a:xfrm>
            <a:off x="549796" y="76200"/>
            <a:ext cx="10724867" cy="1397000"/>
          </a:xfrm>
        </p:spPr>
        <p:txBody>
          <a:bodyPr>
            <a:normAutofit/>
          </a:bodyPr>
          <a:lstStyle/>
          <a:p>
            <a:pPr algn="just"/>
            <a:r>
              <a:rPr lang="en-GB" sz="3600" b="1" dirty="0"/>
              <a:t>Environmental, Social and Governance (ESG) Approach to SRI</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981844" y="1988840"/>
            <a:ext cx="10157354" cy="4869160"/>
          </a:xfrm>
        </p:spPr>
        <p:txBody>
          <a:bodyPr>
            <a:normAutofit/>
          </a:bodyPr>
          <a:lstStyle/>
          <a:p>
            <a:pPr marL="0" indent="0">
              <a:buNone/>
            </a:pPr>
            <a:r>
              <a:rPr lang="en-GB" b="1" dirty="0"/>
              <a:t>Environmental, Social and Governance (ESG) Approach:</a:t>
            </a:r>
          </a:p>
          <a:p>
            <a:r>
              <a:rPr lang="en-GB" dirty="0"/>
              <a:t>Environmental Criteria</a:t>
            </a:r>
          </a:p>
          <a:p>
            <a:r>
              <a:rPr lang="en-GB" dirty="0"/>
              <a:t>Social Criteria </a:t>
            </a:r>
          </a:p>
          <a:p>
            <a:r>
              <a:rPr lang="en-GB" dirty="0"/>
              <a:t>Governance Criteria </a:t>
            </a:r>
          </a:p>
          <a:p>
            <a:endParaRPr lang="en-GB" b="1" dirty="0"/>
          </a:p>
          <a:p>
            <a:pPr marL="0" indent="0">
              <a:buNone/>
            </a:pPr>
            <a:endParaRPr lang="en-GB" dirty="0"/>
          </a:p>
        </p:txBody>
      </p:sp>
    </p:spTree>
    <p:extLst>
      <p:ext uri="{BB962C8B-B14F-4D97-AF65-F5344CB8AC3E}">
        <p14:creationId xmlns:p14="http://schemas.microsoft.com/office/powerpoint/2010/main" val="412762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a:xfrm>
            <a:off x="549796" y="76200"/>
            <a:ext cx="10724867" cy="1397000"/>
          </a:xfrm>
        </p:spPr>
        <p:txBody>
          <a:bodyPr>
            <a:noAutofit/>
          </a:bodyPr>
          <a:lstStyle/>
          <a:p>
            <a:pPr lvl="0">
              <a:lnSpc>
                <a:spcPct val="95000"/>
              </a:lnSpc>
              <a:spcBef>
                <a:spcPts val="1866"/>
              </a:spcBef>
            </a:pPr>
            <a:r>
              <a:rPr lang="en-GB" sz="3200" b="1" dirty="0">
                <a:solidFill>
                  <a:srgbClr val="374C81"/>
                </a:solidFill>
                <a:ea typeface="+mn-ea"/>
                <a:cs typeface="+mn-cs"/>
              </a:rPr>
              <a:t>Environmental, Social and Governance (ESG) Approach:</a:t>
            </a:r>
            <a:br>
              <a:rPr lang="en-GB" sz="3200" b="1" dirty="0">
                <a:solidFill>
                  <a:srgbClr val="374C81"/>
                </a:solidFill>
                <a:ea typeface="+mn-ea"/>
                <a:cs typeface="+mn-cs"/>
              </a:rPr>
            </a:br>
            <a:endParaRPr lang="en-GB" sz="3200" b="1" dirty="0"/>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693812" y="1340768"/>
            <a:ext cx="10157354" cy="4869160"/>
          </a:xfrm>
        </p:spPr>
        <p:txBody>
          <a:bodyPr>
            <a:normAutofit/>
          </a:bodyPr>
          <a:lstStyle/>
          <a:p>
            <a:pPr marL="0" indent="0" algn="just">
              <a:buNone/>
            </a:pPr>
            <a:r>
              <a:rPr lang="en-GB" b="1" dirty="0"/>
              <a:t>Environmental Criteria: </a:t>
            </a:r>
            <a:r>
              <a:rPr lang="en-GB" dirty="0"/>
              <a:t>focus on corporate energy use, waste, pollution, natural resource conservation and animal treatment.</a:t>
            </a:r>
          </a:p>
          <a:p>
            <a:pPr algn="just"/>
            <a:r>
              <a:rPr lang="en-GB" dirty="0"/>
              <a:t>Approach to Climate Change and Resource Depletion:  The financial market is beginning to respond to scientific research that posits that the earth is experiencing climate change.</a:t>
            </a:r>
            <a:endParaRPr lang="en-GB" b="1" dirty="0"/>
          </a:p>
          <a:p>
            <a:pPr marL="0" indent="0">
              <a:buNone/>
            </a:pPr>
            <a:endParaRPr lang="en-GB" dirty="0"/>
          </a:p>
        </p:txBody>
      </p:sp>
    </p:spTree>
    <p:extLst>
      <p:ext uri="{BB962C8B-B14F-4D97-AF65-F5344CB8AC3E}">
        <p14:creationId xmlns:p14="http://schemas.microsoft.com/office/powerpoint/2010/main" val="409576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a:xfrm>
            <a:off x="549796" y="76200"/>
            <a:ext cx="10724867" cy="1120552"/>
          </a:xfrm>
        </p:spPr>
        <p:txBody>
          <a:bodyPr>
            <a:normAutofit fontScale="90000"/>
          </a:bodyPr>
          <a:lstStyle/>
          <a:p>
            <a:pPr>
              <a:lnSpc>
                <a:spcPct val="100000"/>
              </a:lnSpc>
              <a:spcBef>
                <a:spcPts val="0"/>
              </a:spcBef>
            </a:pPr>
            <a:r>
              <a:rPr lang="en-GB" sz="3600" b="1" dirty="0"/>
              <a:t>Environmental, Social and Governance (ESG) Approach:</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981844" y="1268760"/>
            <a:ext cx="10157354" cy="5589240"/>
          </a:xfrm>
        </p:spPr>
        <p:txBody>
          <a:bodyPr>
            <a:normAutofit/>
          </a:bodyPr>
          <a:lstStyle/>
          <a:p>
            <a:pPr marL="0" indent="0">
              <a:lnSpc>
                <a:spcPct val="100000"/>
              </a:lnSpc>
              <a:spcBef>
                <a:spcPts val="0"/>
              </a:spcBef>
              <a:buNone/>
            </a:pPr>
            <a:endParaRPr lang="en-GB" b="1" dirty="0"/>
          </a:p>
          <a:p>
            <a:pPr marL="0" indent="0">
              <a:lnSpc>
                <a:spcPct val="100000"/>
              </a:lnSpc>
              <a:spcBef>
                <a:spcPts val="0"/>
              </a:spcBef>
              <a:buNone/>
            </a:pPr>
            <a:r>
              <a:rPr lang="en-GB" b="1" dirty="0"/>
              <a:t>Other areas considered by investors in regard to the environmental criteria for screening firms include but not limited to the following;</a:t>
            </a:r>
          </a:p>
          <a:p>
            <a:pPr>
              <a:lnSpc>
                <a:spcPct val="100000"/>
              </a:lnSpc>
              <a:spcBef>
                <a:spcPts val="0"/>
              </a:spcBef>
            </a:pPr>
            <a:r>
              <a:rPr lang="en-GB" dirty="0"/>
              <a:t>Hazardous Waste Disposal/ clean up</a:t>
            </a:r>
          </a:p>
          <a:p>
            <a:pPr>
              <a:lnSpc>
                <a:spcPct val="100000"/>
              </a:lnSpc>
              <a:spcBef>
                <a:spcPts val="0"/>
              </a:spcBef>
            </a:pPr>
            <a:r>
              <a:rPr lang="en-GB" dirty="0"/>
              <a:t>License to operate in communities</a:t>
            </a:r>
          </a:p>
          <a:p>
            <a:pPr>
              <a:lnSpc>
                <a:spcPct val="100000"/>
              </a:lnSpc>
              <a:spcBef>
                <a:spcPts val="0"/>
              </a:spcBef>
            </a:pPr>
            <a:r>
              <a:rPr lang="en-GB" dirty="0"/>
              <a:t>Renewable Energy</a:t>
            </a:r>
          </a:p>
          <a:p>
            <a:pPr>
              <a:lnSpc>
                <a:spcPct val="100000"/>
              </a:lnSpc>
              <a:spcBef>
                <a:spcPts val="0"/>
              </a:spcBef>
            </a:pPr>
            <a:r>
              <a:rPr lang="en-GB" dirty="0"/>
              <a:t>Nuclear Energy</a:t>
            </a:r>
          </a:p>
          <a:p>
            <a:pPr>
              <a:lnSpc>
                <a:spcPct val="100000"/>
              </a:lnSpc>
              <a:spcBef>
                <a:spcPts val="0"/>
              </a:spcBef>
            </a:pPr>
            <a:r>
              <a:rPr lang="en-GB" dirty="0"/>
              <a:t>Sustainability/ Resource depletion</a:t>
            </a:r>
          </a:p>
          <a:p>
            <a:pPr>
              <a:lnSpc>
                <a:spcPct val="100000"/>
              </a:lnSpc>
              <a:spcBef>
                <a:spcPts val="0"/>
              </a:spcBef>
            </a:pPr>
            <a:r>
              <a:rPr lang="en-GB" dirty="0"/>
              <a:t>Pollution</a:t>
            </a:r>
          </a:p>
          <a:p>
            <a:pPr>
              <a:lnSpc>
                <a:spcPct val="100000"/>
              </a:lnSpc>
              <a:spcBef>
                <a:spcPts val="0"/>
              </a:spcBef>
            </a:pPr>
            <a:r>
              <a:rPr lang="en-GB" dirty="0"/>
              <a:t>Toxic and Chemical use and disposal</a:t>
            </a:r>
          </a:p>
          <a:p>
            <a:pPr>
              <a:lnSpc>
                <a:spcPct val="100000"/>
              </a:lnSpc>
              <a:spcBef>
                <a:spcPts val="0"/>
              </a:spcBef>
            </a:pPr>
            <a:r>
              <a:rPr lang="en-GB" dirty="0"/>
              <a:t>Carbon emissions, greenhouse gas emissions, disclosure/measurement and reporting.</a:t>
            </a:r>
          </a:p>
          <a:p>
            <a:pPr marL="0" indent="0">
              <a:lnSpc>
                <a:spcPct val="100000"/>
              </a:lnSpc>
              <a:spcBef>
                <a:spcPts val="0"/>
              </a:spcBef>
              <a:buNone/>
            </a:pPr>
            <a:endParaRPr lang="en-GB" dirty="0"/>
          </a:p>
        </p:txBody>
      </p:sp>
    </p:spTree>
    <p:extLst>
      <p:ext uri="{BB962C8B-B14F-4D97-AF65-F5344CB8AC3E}">
        <p14:creationId xmlns:p14="http://schemas.microsoft.com/office/powerpoint/2010/main" val="174356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a:xfrm>
            <a:off x="549796" y="76200"/>
            <a:ext cx="10724867" cy="832520"/>
          </a:xfrm>
        </p:spPr>
        <p:txBody>
          <a:bodyPr>
            <a:normAutofit fontScale="90000"/>
          </a:bodyPr>
          <a:lstStyle/>
          <a:p>
            <a:r>
              <a:rPr lang="en-GB" sz="3600" b="1" dirty="0"/>
              <a:t>Environmental, Social and Governance (ESG) Approach:</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1053852" y="1124744"/>
            <a:ext cx="10157354" cy="5040560"/>
          </a:xfrm>
        </p:spPr>
        <p:txBody>
          <a:bodyPr>
            <a:normAutofit/>
          </a:bodyPr>
          <a:lstStyle/>
          <a:p>
            <a:pPr marL="0" indent="0">
              <a:buNone/>
            </a:pPr>
            <a:r>
              <a:rPr lang="en-GB" dirty="0"/>
              <a:t>The </a:t>
            </a:r>
            <a:r>
              <a:rPr lang="en-GB" b="1" dirty="0"/>
              <a:t>Societal Criteria</a:t>
            </a:r>
            <a:r>
              <a:rPr lang="en-GB" dirty="0"/>
              <a:t> evaluate the how the firm relates to the community. The community therein refers to employees, competitors, suppliers, and partners. </a:t>
            </a:r>
          </a:p>
          <a:p>
            <a:pPr marL="0" indent="0">
              <a:buNone/>
            </a:pPr>
            <a:r>
              <a:rPr lang="en-US" b="1" dirty="0"/>
              <a:t>Areas:</a:t>
            </a:r>
          </a:p>
          <a:p>
            <a:r>
              <a:rPr lang="en-GB" dirty="0"/>
              <a:t>Diversity i.e. fostering an all-inclusive working environment</a:t>
            </a:r>
          </a:p>
          <a:p>
            <a:r>
              <a:rPr lang="en-GB" dirty="0"/>
              <a:t>Human Rights Protection</a:t>
            </a:r>
          </a:p>
          <a:p>
            <a:r>
              <a:rPr lang="en-GB" dirty="0"/>
              <a:t>Consumer Protection</a:t>
            </a:r>
          </a:p>
          <a:p>
            <a:r>
              <a:rPr lang="en-GB" dirty="0"/>
              <a:t>Welfare of Animals and Aquatics</a:t>
            </a:r>
          </a:p>
          <a:p>
            <a:r>
              <a:rPr lang="en-GB" dirty="0"/>
              <a:t>Child Labour</a:t>
            </a:r>
          </a:p>
          <a:p>
            <a:endParaRPr lang="en-GB" dirty="0"/>
          </a:p>
        </p:txBody>
      </p:sp>
    </p:spTree>
    <p:extLst>
      <p:ext uri="{BB962C8B-B14F-4D97-AF65-F5344CB8AC3E}">
        <p14:creationId xmlns:p14="http://schemas.microsoft.com/office/powerpoint/2010/main" val="415436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a:xfrm>
            <a:off x="554071" y="404664"/>
            <a:ext cx="10724867" cy="720080"/>
          </a:xfrm>
        </p:spPr>
        <p:txBody>
          <a:bodyPr>
            <a:normAutofit fontScale="90000"/>
          </a:bodyPr>
          <a:lstStyle/>
          <a:p>
            <a:r>
              <a:rPr lang="en-GB" sz="3600" b="1" dirty="0"/>
              <a:t>Environmental, Social and Governance (ESG) Approach:</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333772" y="1268760"/>
            <a:ext cx="10805426" cy="5445224"/>
          </a:xfrm>
        </p:spPr>
        <p:txBody>
          <a:bodyPr>
            <a:normAutofit/>
          </a:bodyPr>
          <a:lstStyle/>
          <a:p>
            <a:pPr marL="0" indent="0">
              <a:buNone/>
            </a:pPr>
            <a:r>
              <a:rPr lang="en-GB" b="1" dirty="0"/>
              <a:t>Governance criteria</a:t>
            </a:r>
            <a:r>
              <a:rPr lang="en-GB" dirty="0"/>
              <a:t> look at the structure of a firm’s board, its corporate practices, transparency of accounting methods, stakeholder structure amongst other areas. </a:t>
            </a:r>
          </a:p>
          <a:p>
            <a:pPr marL="0" indent="0">
              <a:buNone/>
            </a:pPr>
            <a:r>
              <a:rPr lang="en-US" b="1" dirty="0"/>
              <a:t>Areas:</a:t>
            </a:r>
          </a:p>
          <a:p>
            <a:r>
              <a:rPr lang="en-GB" dirty="0"/>
              <a:t>Managerial Structure i.e. Powers of the Board and CEO</a:t>
            </a:r>
          </a:p>
          <a:p>
            <a:r>
              <a:rPr lang="en-GB" dirty="0"/>
              <a:t>Dual Class Share Structure</a:t>
            </a:r>
          </a:p>
          <a:p>
            <a:r>
              <a:rPr lang="en-GB" dirty="0"/>
              <a:t>Employee Relations: Companies like Walmart were </a:t>
            </a:r>
            <a:r>
              <a:rPr lang="en-GB" dirty="0" smtClean="0"/>
              <a:t>criticised </a:t>
            </a:r>
            <a:r>
              <a:rPr lang="en-GB" dirty="0"/>
              <a:t>for their labour practices.</a:t>
            </a:r>
          </a:p>
          <a:p>
            <a:r>
              <a:rPr lang="en-GB" dirty="0"/>
              <a:t>Executive Compensation Scheme </a:t>
            </a:r>
          </a:p>
          <a:p>
            <a:endParaRPr lang="en-GB" dirty="0"/>
          </a:p>
        </p:txBody>
      </p:sp>
    </p:spTree>
    <p:extLst>
      <p:ext uri="{BB962C8B-B14F-4D97-AF65-F5344CB8AC3E}">
        <p14:creationId xmlns:p14="http://schemas.microsoft.com/office/powerpoint/2010/main" val="65883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a:xfrm>
            <a:off x="549796" y="76200"/>
            <a:ext cx="10724867" cy="1048544"/>
          </a:xfrm>
        </p:spPr>
        <p:txBody>
          <a:bodyPr>
            <a:normAutofit/>
          </a:bodyPr>
          <a:lstStyle/>
          <a:p>
            <a:r>
              <a:rPr lang="en-GB" sz="3600" b="1" dirty="0"/>
              <a:t>SRI Strategies and Methods</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981844" y="1700808"/>
            <a:ext cx="10157354" cy="5589240"/>
          </a:xfrm>
        </p:spPr>
        <p:txBody>
          <a:bodyPr>
            <a:normAutofit/>
          </a:bodyPr>
          <a:lstStyle/>
          <a:p>
            <a:r>
              <a:rPr lang="en-GB" dirty="0"/>
              <a:t>There are various methods utilised in ensuring investment is not unacceptable to societal interest.</a:t>
            </a:r>
          </a:p>
          <a:p>
            <a:r>
              <a:rPr lang="en-GB" dirty="0"/>
              <a:t> Predominantly, the strategy for SRI’s has been through screening, although this practice has changed over the years.</a:t>
            </a:r>
          </a:p>
          <a:p>
            <a:r>
              <a:rPr lang="en-GB" dirty="0"/>
              <a:t>When faced with portfolio investment decisions, fund managers of ethical funds focus on screening firms based on socially responsible criteria.</a:t>
            </a:r>
          </a:p>
        </p:txBody>
      </p:sp>
    </p:spTree>
    <p:extLst>
      <p:ext uri="{BB962C8B-B14F-4D97-AF65-F5344CB8AC3E}">
        <p14:creationId xmlns:p14="http://schemas.microsoft.com/office/powerpoint/2010/main" val="423635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p:txBody>
          <a:bodyPr/>
          <a:lstStyle/>
          <a:p>
            <a:r>
              <a:rPr lang="en-GB" b="1" dirty="0"/>
              <a:t>Introduction	</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p:txBody>
          <a:bodyPr/>
          <a:lstStyle/>
          <a:p>
            <a:pPr algn="just">
              <a:lnSpc>
                <a:spcPct val="100000"/>
              </a:lnSpc>
              <a:spcBef>
                <a:spcPts val="0"/>
              </a:spcBef>
            </a:pPr>
            <a:r>
              <a:rPr lang="en-GB" dirty="0" smtClean="0"/>
              <a:t>One </a:t>
            </a:r>
            <a:r>
              <a:rPr lang="en-GB" dirty="0"/>
              <a:t>of the important aspects of business is how they attract and maintain financial investment to support and grow their organisation.</a:t>
            </a:r>
          </a:p>
          <a:p>
            <a:pPr algn="just">
              <a:lnSpc>
                <a:spcPct val="100000"/>
              </a:lnSpc>
              <a:spcBef>
                <a:spcPts val="0"/>
              </a:spcBef>
            </a:pPr>
            <a:endParaRPr lang="en-GB" dirty="0"/>
          </a:p>
          <a:p>
            <a:pPr algn="just">
              <a:lnSpc>
                <a:spcPct val="100000"/>
              </a:lnSpc>
              <a:spcBef>
                <a:spcPts val="0"/>
              </a:spcBef>
            </a:pPr>
            <a:r>
              <a:rPr lang="en-GB" dirty="0"/>
              <a:t>Businesses require investment; without it, there is no financing for operations that fosters growth. Some investors have their own set priority when committing cash to a corporation; this encompasses their social responsibility concerns. </a:t>
            </a:r>
          </a:p>
          <a:p>
            <a:pPr marL="0" indent="0" algn="just">
              <a:lnSpc>
                <a:spcPct val="100000"/>
              </a:lnSpc>
              <a:spcBef>
                <a:spcPts val="0"/>
              </a:spcBef>
              <a:buNone/>
            </a:pPr>
            <a:endParaRPr lang="en-GB" dirty="0"/>
          </a:p>
          <a:p>
            <a:pPr algn="just">
              <a:lnSpc>
                <a:spcPct val="100000"/>
              </a:lnSpc>
              <a:spcBef>
                <a:spcPts val="0"/>
              </a:spcBef>
            </a:pPr>
            <a:r>
              <a:rPr lang="en-GB" dirty="0"/>
              <a:t>These concerns have led to a practice known as Socially Responsible Investment (SRI).</a:t>
            </a:r>
          </a:p>
        </p:txBody>
      </p:sp>
    </p:spTree>
    <p:extLst>
      <p:ext uri="{BB962C8B-B14F-4D97-AF65-F5344CB8AC3E}">
        <p14:creationId xmlns:p14="http://schemas.microsoft.com/office/powerpoint/2010/main" val="41822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a:xfrm>
            <a:off x="549796" y="76200"/>
            <a:ext cx="10724867" cy="1048544"/>
          </a:xfrm>
        </p:spPr>
        <p:txBody>
          <a:bodyPr>
            <a:normAutofit/>
          </a:bodyPr>
          <a:lstStyle/>
          <a:p>
            <a:r>
              <a:rPr lang="en-GB" sz="3600" b="1" dirty="0"/>
              <a:t>SRI Strategies and Methods</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981844" y="1628800"/>
            <a:ext cx="10157354" cy="5589240"/>
          </a:xfrm>
        </p:spPr>
        <p:txBody>
          <a:bodyPr>
            <a:normAutofit/>
          </a:bodyPr>
          <a:lstStyle/>
          <a:p>
            <a:r>
              <a:rPr lang="en-GB" dirty="0"/>
              <a:t>Three approaches to use the of SRI are:</a:t>
            </a:r>
          </a:p>
          <a:p>
            <a:pPr marL="457200" indent="-457200">
              <a:buFont typeface="+mj-lt"/>
              <a:buAutoNum type="arabicPeriod"/>
            </a:pPr>
            <a:r>
              <a:rPr lang="en-GB" dirty="0"/>
              <a:t>Responsible Engagement</a:t>
            </a:r>
          </a:p>
          <a:p>
            <a:pPr marL="457200" indent="-457200">
              <a:buFont typeface="+mj-lt"/>
              <a:buAutoNum type="arabicPeriod"/>
            </a:pPr>
            <a:r>
              <a:rPr lang="en-GB" dirty="0"/>
              <a:t>Thematic investment and positive screening strategies</a:t>
            </a:r>
          </a:p>
          <a:p>
            <a:pPr marL="457200" indent="-457200">
              <a:buFont typeface="+mj-lt"/>
              <a:buAutoNum type="arabicPeriod"/>
            </a:pPr>
            <a:r>
              <a:rPr lang="en-GB" dirty="0"/>
              <a:t>Avoidance or ‘negative screening’</a:t>
            </a:r>
          </a:p>
          <a:p>
            <a:endParaRPr lang="en-GB" b="1" dirty="0"/>
          </a:p>
        </p:txBody>
      </p:sp>
    </p:spTree>
    <p:extLst>
      <p:ext uri="{BB962C8B-B14F-4D97-AF65-F5344CB8AC3E}">
        <p14:creationId xmlns:p14="http://schemas.microsoft.com/office/powerpoint/2010/main" val="317525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a:xfrm>
            <a:off x="549796" y="76200"/>
            <a:ext cx="10724867" cy="1048544"/>
          </a:xfrm>
        </p:spPr>
        <p:txBody>
          <a:bodyPr>
            <a:normAutofit/>
          </a:bodyPr>
          <a:lstStyle/>
          <a:p>
            <a:r>
              <a:rPr lang="en-GB" sz="3600" b="1" dirty="0"/>
              <a:t>SRI Strategies and Methods</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981844" y="1124744"/>
            <a:ext cx="10157354" cy="5589240"/>
          </a:xfrm>
        </p:spPr>
        <p:txBody>
          <a:bodyPr>
            <a:normAutofit/>
          </a:bodyPr>
          <a:lstStyle/>
          <a:p>
            <a:endParaRPr lang="en-GB" b="1" dirty="0"/>
          </a:p>
          <a:p>
            <a:pPr marL="0" indent="0">
              <a:buNone/>
            </a:pPr>
            <a:r>
              <a:rPr lang="en-GB" b="1" dirty="0"/>
              <a:t>Responsible Engagement</a:t>
            </a:r>
          </a:p>
          <a:p>
            <a:r>
              <a:rPr lang="en-GB" dirty="0"/>
              <a:t>Within the responsibly engagement approach, organisations use dialogue, voting and responsible shareholder activism to encourage positive change and to help reduce the risk level associated with non-SRI.</a:t>
            </a:r>
            <a:endParaRPr lang="en-GB" b="1" dirty="0"/>
          </a:p>
        </p:txBody>
      </p:sp>
    </p:spTree>
    <p:extLst>
      <p:ext uri="{BB962C8B-B14F-4D97-AF65-F5344CB8AC3E}">
        <p14:creationId xmlns:p14="http://schemas.microsoft.com/office/powerpoint/2010/main" val="322819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a:xfrm>
            <a:off x="549796" y="76200"/>
            <a:ext cx="10724867" cy="1048544"/>
          </a:xfrm>
        </p:spPr>
        <p:txBody>
          <a:bodyPr>
            <a:normAutofit/>
          </a:bodyPr>
          <a:lstStyle/>
          <a:p>
            <a:r>
              <a:rPr lang="en-GB" sz="3600" b="1" dirty="0"/>
              <a:t>SRI Strategies and Methods</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981844" y="1124744"/>
            <a:ext cx="10157354" cy="5589240"/>
          </a:xfrm>
        </p:spPr>
        <p:txBody>
          <a:bodyPr>
            <a:normAutofit/>
          </a:bodyPr>
          <a:lstStyle/>
          <a:p>
            <a:endParaRPr lang="en-GB" b="1" dirty="0"/>
          </a:p>
          <a:p>
            <a:pPr marL="0" indent="0">
              <a:buNone/>
            </a:pPr>
            <a:r>
              <a:rPr lang="en-GB" b="1" dirty="0"/>
              <a:t>Thematic investment and positive screening strategies</a:t>
            </a:r>
          </a:p>
          <a:p>
            <a:r>
              <a:rPr lang="en-GB" dirty="0"/>
              <a:t>The thematic investment and positive screening approach focuses on directing investment towards corporations that meet a fund’s ‘positive’ SRI objectives. </a:t>
            </a:r>
          </a:p>
          <a:p>
            <a:r>
              <a:rPr lang="en-GB" dirty="0"/>
              <a:t>Areas that could be considered include: organisations with good employee-employer relationship, that have strong environmental practices, that put human right protection in the forefront of their operation or are involved in products that are safe and useful.</a:t>
            </a:r>
            <a:endParaRPr lang="en-GB" b="1" dirty="0"/>
          </a:p>
        </p:txBody>
      </p:sp>
    </p:spTree>
    <p:extLst>
      <p:ext uri="{BB962C8B-B14F-4D97-AF65-F5344CB8AC3E}">
        <p14:creationId xmlns:p14="http://schemas.microsoft.com/office/powerpoint/2010/main" val="121137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a:xfrm>
            <a:off x="549796" y="76200"/>
            <a:ext cx="10724867" cy="1048544"/>
          </a:xfrm>
        </p:spPr>
        <p:txBody>
          <a:bodyPr>
            <a:normAutofit/>
          </a:bodyPr>
          <a:lstStyle/>
          <a:p>
            <a:r>
              <a:rPr lang="en-GB" sz="3600" b="1" dirty="0"/>
              <a:t>SRI Strategies and Methods</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981844" y="1124744"/>
            <a:ext cx="10157354" cy="5589240"/>
          </a:xfrm>
        </p:spPr>
        <p:txBody>
          <a:bodyPr>
            <a:normAutofit lnSpcReduction="10000"/>
          </a:bodyPr>
          <a:lstStyle/>
          <a:p>
            <a:pPr algn="just"/>
            <a:endParaRPr lang="en-GB" b="1" dirty="0"/>
          </a:p>
          <a:p>
            <a:pPr marL="0" indent="0" algn="just">
              <a:buNone/>
            </a:pPr>
            <a:r>
              <a:rPr lang="en-GB" b="1" dirty="0"/>
              <a:t>Avoidance or ‘negative screening’</a:t>
            </a:r>
          </a:p>
          <a:p>
            <a:pPr algn="just"/>
            <a:r>
              <a:rPr lang="en-GB" dirty="0"/>
              <a:t>Negative screening (also known as avoidance or exclusion screening) symbolises the fund manager rejecting organisations that engage in activities that are deemed not socially acceptable or defined by a fund manager as ‘unethical’. </a:t>
            </a:r>
          </a:p>
          <a:p>
            <a:pPr algn="just"/>
            <a:r>
              <a:rPr lang="en-GB" dirty="0"/>
              <a:t>Activities termed socially unacceptable could include the provision of goods or services that can be used further political administrations repressive behaviour or to fuel political unrest (e.g. funding rebellion), that have a negative impact on the environment (e.g. oil and gas, mining), the production of tobacco, alcohol, abortion pills, weapons or other products that can be deemed harmful to health or human existence (Solomon and Solomon, 2004).</a:t>
            </a:r>
            <a:endParaRPr lang="en-GB" b="1" dirty="0"/>
          </a:p>
        </p:txBody>
      </p:sp>
    </p:spTree>
    <p:extLst>
      <p:ext uri="{BB962C8B-B14F-4D97-AF65-F5344CB8AC3E}">
        <p14:creationId xmlns:p14="http://schemas.microsoft.com/office/powerpoint/2010/main" val="373899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616496"/>
          </a:xfrm>
        </p:spPr>
        <p:txBody>
          <a:bodyPr>
            <a:noAutofit/>
          </a:bodyPr>
          <a:lstStyle/>
          <a:p>
            <a:r>
              <a:rPr lang="en-GB" sz="3200" b="1" dirty="0"/>
              <a:t>Screening Types</a:t>
            </a:r>
            <a:endParaRPr lang="en-US" sz="3200" b="1"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722456825"/>
              </p:ext>
            </p:extLst>
          </p:nvPr>
        </p:nvGraphicFramePr>
        <p:xfrm>
          <a:off x="477788" y="620688"/>
          <a:ext cx="11089231" cy="5976664"/>
        </p:xfrm>
        <a:graphic>
          <a:graphicData uri="http://schemas.openxmlformats.org/drawingml/2006/table">
            <a:tbl>
              <a:tblPr firstRow="1" bandRow="1">
                <a:tableStyleId>{69012ECD-51FC-41F1-AA8D-1B2483CD663E}</a:tableStyleId>
              </a:tblPr>
              <a:tblGrid>
                <a:gridCol w="2376264">
                  <a:extLst>
                    <a:ext uri="{9D8B030D-6E8A-4147-A177-3AD203B41FA5}">
                      <a16:colId xmlns:a16="http://schemas.microsoft.com/office/drawing/2014/main" xmlns="" val="20000"/>
                    </a:ext>
                  </a:extLst>
                </a:gridCol>
                <a:gridCol w="4320480">
                  <a:extLst>
                    <a:ext uri="{9D8B030D-6E8A-4147-A177-3AD203B41FA5}">
                      <a16:colId xmlns:a16="http://schemas.microsoft.com/office/drawing/2014/main" xmlns="" val="20001"/>
                    </a:ext>
                  </a:extLst>
                </a:gridCol>
                <a:gridCol w="4392487">
                  <a:extLst>
                    <a:ext uri="{9D8B030D-6E8A-4147-A177-3AD203B41FA5}">
                      <a16:colId xmlns:a16="http://schemas.microsoft.com/office/drawing/2014/main" xmlns="" val="20002"/>
                    </a:ext>
                  </a:extLst>
                </a:gridCol>
              </a:tblGrid>
              <a:tr h="1090885">
                <a:tc>
                  <a:txBody>
                    <a:bodyPr/>
                    <a:lstStyle/>
                    <a:p>
                      <a:pPr algn="l"/>
                      <a:endParaRPr lang="en-US" dirty="0"/>
                    </a:p>
                  </a:txBody>
                  <a:tcPr anchor="ctr"/>
                </a:tc>
                <a:tc>
                  <a:txBody>
                    <a:bodyPr/>
                    <a:lstStyle/>
                    <a:p>
                      <a:pPr algn="l"/>
                      <a:r>
                        <a:rPr lang="en-US" dirty="0"/>
                        <a:t>Positive Screening</a:t>
                      </a:r>
                    </a:p>
                  </a:txBody>
                  <a:tcPr anchor="ctr"/>
                </a:tc>
                <a:tc>
                  <a:txBody>
                    <a:bodyPr/>
                    <a:lstStyle/>
                    <a:p>
                      <a:pPr algn="l"/>
                      <a:r>
                        <a:rPr lang="en-US" dirty="0"/>
                        <a:t>Negative Screening</a:t>
                      </a:r>
                    </a:p>
                  </a:txBody>
                  <a:tcPr anchor="ctr"/>
                </a:tc>
                <a:extLst>
                  <a:ext uri="{0D108BD9-81ED-4DB2-BD59-A6C34878D82A}">
                    <a16:rowId xmlns:a16="http://schemas.microsoft.com/office/drawing/2014/main" xmlns="" val="10000"/>
                  </a:ext>
                </a:extLst>
              </a:tr>
              <a:tr h="2770839">
                <a:tc>
                  <a:txBody>
                    <a:bodyPr/>
                    <a:lstStyle/>
                    <a:p>
                      <a:pPr algn="l"/>
                      <a:r>
                        <a:rPr lang="en-US" dirty="0"/>
                        <a:t>Definition</a:t>
                      </a:r>
                    </a:p>
                  </a:txBody>
                  <a:tcPr anchor="ctr"/>
                </a:tc>
                <a:tc>
                  <a:txBody>
                    <a:bodyPr/>
                    <a:lstStyle/>
                    <a:p>
                      <a:pPr algn="l"/>
                      <a:endParaRPr lang="en-GB" sz="2400" kern="1200" dirty="0">
                        <a:solidFill>
                          <a:schemeClr val="tx1"/>
                        </a:solidFill>
                        <a:effectLst/>
                        <a:latin typeface="+mn-lt"/>
                        <a:ea typeface="+mn-ea"/>
                        <a:cs typeface="+mn-cs"/>
                      </a:endParaRPr>
                    </a:p>
                    <a:p>
                      <a:pPr marL="0" indent="0" algn="l">
                        <a:buFont typeface="Arial" panose="020B0604020202020204" pitchFamily="34" charset="0"/>
                        <a:buNone/>
                      </a:pPr>
                      <a:r>
                        <a:rPr lang="en-GB" sz="2400" kern="1200" dirty="0">
                          <a:solidFill>
                            <a:schemeClr val="tx1"/>
                          </a:solidFill>
                          <a:effectLst/>
                          <a:latin typeface="+mn-lt"/>
                          <a:ea typeface="+mn-ea"/>
                          <a:cs typeface="+mn-cs"/>
                        </a:rPr>
                        <a:t>Refers to the fund manager determining what companies based on their features will be a good fit to an existing portfolio</a:t>
                      </a:r>
                      <a:endParaRPr lang="en-US" dirty="0"/>
                    </a:p>
                  </a:txBody>
                  <a:tcPr anchor="ctr"/>
                </a:tc>
                <a:tc>
                  <a:txBody>
                    <a:bodyPr/>
                    <a:lstStyle/>
                    <a:p>
                      <a:pPr algn="l"/>
                      <a:r>
                        <a:rPr lang="en-GB" sz="2400" kern="1200" dirty="0">
                          <a:solidFill>
                            <a:schemeClr val="tx1"/>
                          </a:solidFill>
                          <a:effectLst/>
                          <a:latin typeface="+mn-lt"/>
                          <a:ea typeface="+mn-ea"/>
                          <a:cs typeface="+mn-cs"/>
                        </a:rPr>
                        <a:t>Denotes the fund manager reject  firms that partake in activities that are not socially acceptable.</a:t>
                      </a:r>
                      <a:r>
                        <a:rPr lang="en-GB" dirty="0">
                          <a:effectLst/>
                        </a:rPr>
                        <a:t> </a:t>
                      </a:r>
                      <a:r>
                        <a:rPr lang="en-GB" sz="2400" kern="1200" dirty="0">
                          <a:solidFill>
                            <a:schemeClr val="tx1"/>
                          </a:solidFill>
                          <a:effectLst/>
                          <a:latin typeface="+mn-lt"/>
                          <a:ea typeface="+mn-ea"/>
                          <a:cs typeface="+mn-cs"/>
                        </a:rPr>
                        <a:t> </a:t>
                      </a:r>
                    </a:p>
                  </a:txBody>
                  <a:tcPr anchor="ctr"/>
                </a:tc>
                <a:extLst>
                  <a:ext uri="{0D108BD9-81ED-4DB2-BD59-A6C34878D82A}">
                    <a16:rowId xmlns:a16="http://schemas.microsoft.com/office/drawing/2014/main" xmlns="" val="10001"/>
                  </a:ext>
                </a:extLst>
              </a:tr>
              <a:tr h="2114940">
                <a:tc>
                  <a:txBody>
                    <a:bodyPr/>
                    <a:lstStyle/>
                    <a:p>
                      <a:pPr algn="l"/>
                      <a:r>
                        <a:rPr lang="en-US" dirty="0"/>
                        <a:t>Areas</a:t>
                      </a:r>
                    </a:p>
                  </a:txBody>
                  <a:tcPr anchor="ctr"/>
                </a:tc>
                <a:tc>
                  <a:txBody>
                    <a:bodyPr/>
                    <a:lstStyle/>
                    <a:p>
                      <a:pPr algn="l"/>
                      <a:r>
                        <a:rPr lang="en-GB" dirty="0"/>
                        <a:t>•Corporations with good employee-employer relationship.</a:t>
                      </a:r>
                    </a:p>
                    <a:p>
                      <a:pPr algn="l">
                        <a:spcAft>
                          <a:spcPts val="0"/>
                        </a:spcAft>
                      </a:pPr>
                      <a:r>
                        <a:rPr lang="en-GB" dirty="0"/>
                        <a:t>•Firms with strong environmental practices.</a:t>
                      </a:r>
                    </a:p>
                  </a:txBody>
                  <a:tcPr anchor="ctr"/>
                </a:tc>
                <a:tc>
                  <a:txBody>
                    <a:bodyPr/>
                    <a:lstStyle/>
                    <a:p>
                      <a:pPr marL="342900" lvl="0" indent="-342900" algn="l" rtl="0">
                        <a:buFont typeface="Arial" panose="020B0604020202020204" pitchFamily="34" charset="0"/>
                        <a:buChar char="•"/>
                      </a:pPr>
                      <a:r>
                        <a:rPr lang="en-GB" sz="2400" kern="1200" dirty="0">
                          <a:solidFill>
                            <a:schemeClr val="tx1"/>
                          </a:solidFill>
                          <a:effectLst/>
                          <a:latin typeface="+mn-lt"/>
                          <a:ea typeface="+mn-ea"/>
                          <a:cs typeface="+mn-cs"/>
                        </a:rPr>
                        <a:t>Activities that have a negative impact on the environment (e.g. oil and gas, mining).</a:t>
                      </a:r>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833552" y="1412776"/>
            <a:ext cx="10157354" cy="6093296"/>
          </a:xfrm>
        </p:spPr>
        <p:txBody>
          <a:bodyPr>
            <a:normAutofit/>
          </a:bodyPr>
          <a:lstStyle/>
          <a:p>
            <a:pPr marL="0" indent="0">
              <a:buNone/>
            </a:pPr>
            <a:r>
              <a:rPr lang="en-GB" b="1" dirty="0"/>
              <a:t>MCDM applications to SRI</a:t>
            </a:r>
          </a:p>
          <a:p>
            <a:r>
              <a:rPr lang="en-GB" dirty="0"/>
              <a:t>The assumption of the portfolio theory is that investors are willing to take on a certain level of risk only if they are compensated by an equal or higher reward at a certain level of risk. </a:t>
            </a:r>
          </a:p>
          <a:p>
            <a:r>
              <a:rPr lang="en-GB" dirty="0"/>
              <a:t> A substantial body of literature has argued for the inclusion of other criteria to better specify the preferences of investors (See </a:t>
            </a:r>
            <a:r>
              <a:rPr lang="en-GB" dirty="0" err="1"/>
              <a:t>Aouni</a:t>
            </a:r>
            <a:r>
              <a:rPr lang="en-GB" dirty="0"/>
              <a:t> </a:t>
            </a:r>
            <a:r>
              <a:rPr lang="en-GB" i="1" dirty="0"/>
              <a:t>et al.,</a:t>
            </a:r>
            <a:r>
              <a:rPr lang="en-GB" dirty="0"/>
              <a:t> 2014). </a:t>
            </a:r>
          </a:p>
        </p:txBody>
      </p:sp>
      <p:sp>
        <p:nvSpPr>
          <p:cNvPr id="5" name="Title 1">
            <a:extLst>
              <a:ext uri="{FF2B5EF4-FFF2-40B4-BE49-F238E27FC236}">
                <a16:creationId xmlns:a16="http://schemas.microsoft.com/office/drawing/2014/main" xmlns="" id="{E2E2367B-9DC8-4D8A-9508-43729C1AE05E}"/>
              </a:ext>
            </a:extLst>
          </p:cNvPr>
          <p:cNvSpPr>
            <a:spLocks noGrp="1"/>
          </p:cNvSpPr>
          <p:nvPr>
            <p:ph type="title"/>
          </p:nvPr>
        </p:nvSpPr>
        <p:spPr>
          <a:xfrm>
            <a:off x="549796" y="76200"/>
            <a:ext cx="10724867" cy="1048544"/>
          </a:xfrm>
        </p:spPr>
        <p:txBody>
          <a:bodyPr>
            <a:normAutofit/>
          </a:bodyPr>
          <a:lstStyle/>
          <a:p>
            <a:pPr algn="just"/>
            <a:r>
              <a:rPr lang="en-GB" sz="3600" b="1" dirty="0" smtClean="0"/>
              <a:t>SRI Strategies and Methods</a:t>
            </a:r>
            <a:endParaRPr lang="en-GB" sz="3600" b="1" dirty="0"/>
          </a:p>
        </p:txBody>
      </p:sp>
    </p:spTree>
    <p:extLst>
      <p:ext uri="{BB962C8B-B14F-4D97-AF65-F5344CB8AC3E}">
        <p14:creationId xmlns:p14="http://schemas.microsoft.com/office/powerpoint/2010/main" val="27241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833552" y="1268760"/>
            <a:ext cx="10157354" cy="6093296"/>
          </a:xfrm>
        </p:spPr>
        <p:txBody>
          <a:bodyPr>
            <a:normAutofit/>
          </a:bodyPr>
          <a:lstStyle/>
          <a:p>
            <a:pPr marL="0" indent="0" algn="just">
              <a:buNone/>
            </a:pPr>
            <a:r>
              <a:rPr lang="en-GB" b="1" dirty="0"/>
              <a:t>MCDM applications to SRI</a:t>
            </a:r>
          </a:p>
          <a:p>
            <a:pPr algn="just"/>
            <a:r>
              <a:rPr lang="en-GB" dirty="0"/>
              <a:t>The emergence of non-financial performance indicators among the SRI literature underpins the necessity of broadening the definition of return to investors; a consideration of the stock returns at a permissive level of risk and societal returns indicates the presence of multi-facets of return. </a:t>
            </a:r>
          </a:p>
          <a:p>
            <a:pPr algn="just"/>
            <a:r>
              <a:rPr lang="en-GB" dirty="0"/>
              <a:t>The Multiple Criteria Decision Making (MCDM) policy helps ensure this criterion reflects on the portfolio of investors, as a bespoke portfolio can be built to suit investor’s moral values and stock return preference.</a:t>
            </a:r>
          </a:p>
        </p:txBody>
      </p:sp>
      <p:sp>
        <p:nvSpPr>
          <p:cNvPr id="5" name="Title 1">
            <a:extLst>
              <a:ext uri="{FF2B5EF4-FFF2-40B4-BE49-F238E27FC236}">
                <a16:creationId xmlns:a16="http://schemas.microsoft.com/office/drawing/2014/main" xmlns="" id="{E2E2367B-9DC8-4D8A-9508-43729C1AE05E}"/>
              </a:ext>
            </a:extLst>
          </p:cNvPr>
          <p:cNvSpPr>
            <a:spLocks noGrp="1"/>
          </p:cNvSpPr>
          <p:nvPr>
            <p:ph type="title"/>
          </p:nvPr>
        </p:nvSpPr>
        <p:spPr>
          <a:xfrm>
            <a:off x="549796" y="76200"/>
            <a:ext cx="10724867" cy="1048544"/>
          </a:xfrm>
        </p:spPr>
        <p:txBody>
          <a:bodyPr>
            <a:normAutofit/>
          </a:bodyPr>
          <a:lstStyle/>
          <a:p>
            <a:pPr algn="just"/>
            <a:r>
              <a:rPr lang="en-GB" sz="3600" b="1" dirty="0" smtClean="0"/>
              <a:t>SRI Strategies and Methods</a:t>
            </a:r>
            <a:endParaRPr lang="en-GB" sz="3600" b="1" dirty="0"/>
          </a:p>
        </p:txBody>
      </p:sp>
    </p:spTree>
    <p:extLst>
      <p:ext uri="{BB962C8B-B14F-4D97-AF65-F5344CB8AC3E}">
        <p14:creationId xmlns:p14="http://schemas.microsoft.com/office/powerpoint/2010/main" val="404800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a:xfrm>
            <a:off x="549796" y="76200"/>
            <a:ext cx="10724867" cy="1048544"/>
          </a:xfrm>
        </p:spPr>
        <p:txBody>
          <a:bodyPr>
            <a:normAutofit/>
          </a:bodyPr>
          <a:lstStyle/>
          <a:p>
            <a:pPr algn="just"/>
            <a:r>
              <a:rPr lang="en-GB" sz="3600" b="1" dirty="0"/>
              <a:t>Investment Fund Options</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981844" y="1124744"/>
            <a:ext cx="10157354" cy="5589240"/>
          </a:xfrm>
        </p:spPr>
        <p:txBody>
          <a:bodyPr>
            <a:normAutofit/>
          </a:bodyPr>
          <a:lstStyle/>
          <a:p>
            <a:r>
              <a:rPr lang="en-GB" dirty="0"/>
              <a:t>Investors are expecting to demand sophisticated funds that fit well with their SRI goals. </a:t>
            </a:r>
          </a:p>
          <a:p>
            <a:r>
              <a:rPr lang="en-GB" dirty="0"/>
              <a:t>For example, investors encouraged by the growth of green and ethical investment embraced by insurance products such as Takaful, pension funds, and ISAs, which balance between social or environmental issues and are achieving a decent return have become particularly attractive.</a:t>
            </a:r>
          </a:p>
          <a:p>
            <a:endParaRPr lang="en-GB" dirty="0"/>
          </a:p>
        </p:txBody>
      </p:sp>
    </p:spTree>
    <p:extLst>
      <p:ext uri="{BB962C8B-B14F-4D97-AF65-F5344CB8AC3E}">
        <p14:creationId xmlns:p14="http://schemas.microsoft.com/office/powerpoint/2010/main" val="14172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a:xfrm>
            <a:off x="549796" y="76200"/>
            <a:ext cx="10724867" cy="1048544"/>
          </a:xfrm>
        </p:spPr>
        <p:txBody>
          <a:bodyPr>
            <a:normAutofit/>
          </a:bodyPr>
          <a:lstStyle/>
          <a:p>
            <a:pPr algn="just"/>
            <a:r>
              <a:rPr lang="en-GB" sz="3600" b="1" dirty="0"/>
              <a:t>Investment Fund Options</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981844" y="1124744"/>
            <a:ext cx="10157354" cy="5589240"/>
          </a:xfrm>
        </p:spPr>
        <p:txBody>
          <a:bodyPr>
            <a:normAutofit/>
          </a:bodyPr>
          <a:lstStyle/>
          <a:p>
            <a:r>
              <a:rPr lang="en-GB" dirty="0"/>
              <a:t>The factors considered by SRI investors can be categorised in three groups as follow:</a:t>
            </a:r>
          </a:p>
        </p:txBody>
      </p:sp>
      <p:graphicFrame>
        <p:nvGraphicFramePr>
          <p:cNvPr id="5" name="Diagram 4">
            <a:extLst>
              <a:ext uri="{FF2B5EF4-FFF2-40B4-BE49-F238E27FC236}">
                <a16:creationId xmlns:a16="http://schemas.microsoft.com/office/drawing/2014/main" xmlns="" id="{100D8DFE-8877-44EA-99D8-E589169E67C5}"/>
              </a:ext>
            </a:extLst>
          </p:cNvPr>
          <p:cNvGraphicFramePr/>
          <p:nvPr>
            <p:extLst>
              <p:ext uri="{D42A27DB-BD31-4B8C-83A1-F6EECF244321}">
                <p14:modId xmlns:p14="http://schemas.microsoft.com/office/powerpoint/2010/main" val="3226974009"/>
              </p:ext>
            </p:extLst>
          </p:nvPr>
        </p:nvGraphicFramePr>
        <p:xfrm>
          <a:off x="1125860" y="2420888"/>
          <a:ext cx="8959485"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456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a:xfrm>
            <a:off x="549796" y="76200"/>
            <a:ext cx="10724867" cy="1048544"/>
          </a:xfrm>
        </p:spPr>
        <p:txBody>
          <a:bodyPr>
            <a:normAutofit/>
          </a:bodyPr>
          <a:lstStyle/>
          <a:p>
            <a:pPr algn="just"/>
            <a:r>
              <a:rPr lang="en-GB" sz="3600" b="1" dirty="0"/>
              <a:t>Investment Fund Options</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981844" y="1556792"/>
            <a:ext cx="10157354" cy="5157192"/>
          </a:xfrm>
        </p:spPr>
        <p:txBody>
          <a:bodyPr>
            <a:normAutofit/>
          </a:bodyPr>
          <a:lstStyle/>
          <a:p>
            <a:pPr marL="0" indent="0">
              <a:buNone/>
            </a:pPr>
            <a:r>
              <a:rPr lang="en-GB" b="1" dirty="0"/>
              <a:t>Mutual Funds</a:t>
            </a:r>
          </a:p>
          <a:p>
            <a:r>
              <a:rPr lang="en-GB" dirty="0"/>
              <a:t>A mutual fund refers to a skilfully managed investment fund that pools money from a wide array of investors and purchases securities. This has been an important vehicle for SRI investors, in recent years; there has been a surge in the number of SRI mutual funds.</a:t>
            </a:r>
          </a:p>
          <a:p>
            <a:pPr algn="just"/>
            <a:r>
              <a:rPr lang="en-GB" dirty="0"/>
              <a:t> The main benefit of mutual funds is the professional management of portfolio as well as the diversification of the portfolio, the major drawback of mutual funds are the fees required to maintain them. </a:t>
            </a:r>
          </a:p>
        </p:txBody>
      </p:sp>
    </p:spTree>
    <p:extLst>
      <p:ext uri="{BB962C8B-B14F-4D97-AF65-F5344CB8AC3E}">
        <p14:creationId xmlns:p14="http://schemas.microsoft.com/office/powerpoint/2010/main" val="122628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p:txBody>
          <a:bodyPr/>
          <a:lstStyle/>
          <a:p>
            <a:r>
              <a:rPr lang="en-GB" b="1" dirty="0"/>
              <a:t>Introduction	</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p:txBody>
          <a:bodyPr/>
          <a:lstStyle/>
          <a:p>
            <a:pPr algn="just"/>
            <a:r>
              <a:rPr lang="en-GB" dirty="0"/>
              <a:t>SRI can be viewed as investors responding to an organisation’s CSR action. It can act as a means to control corporate behaviour.</a:t>
            </a:r>
          </a:p>
          <a:p>
            <a:pPr algn="just"/>
            <a:r>
              <a:rPr lang="en-GB" dirty="0"/>
              <a:t>For example, investors may reward a particular behaviour by investing in an organisation, e.g. buying shares only in organisations that have dedicated commitment to Fair Trade sourcing.</a:t>
            </a:r>
          </a:p>
          <a:p>
            <a:pPr marL="0" indent="0" algn="just">
              <a:buNone/>
            </a:pPr>
            <a:endParaRPr lang="en-GB" dirty="0"/>
          </a:p>
        </p:txBody>
      </p:sp>
    </p:spTree>
    <p:extLst>
      <p:ext uri="{BB962C8B-B14F-4D97-AF65-F5344CB8AC3E}">
        <p14:creationId xmlns:p14="http://schemas.microsoft.com/office/powerpoint/2010/main" val="155077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a:xfrm>
            <a:off x="549796" y="76200"/>
            <a:ext cx="10724867" cy="1048544"/>
          </a:xfrm>
        </p:spPr>
        <p:txBody>
          <a:bodyPr>
            <a:normAutofit/>
          </a:bodyPr>
          <a:lstStyle/>
          <a:p>
            <a:pPr algn="just"/>
            <a:r>
              <a:rPr lang="en-GB" sz="3600" b="1" dirty="0"/>
              <a:t>Investment Fund Options</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981844" y="1124744"/>
            <a:ext cx="10157354" cy="5589240"/>
          </a:xfrm>
        </p:spPr>
        <p:txBody>
          <a:bodyPr>
            <a:normAutofit/>
          </a:bodyPr>
          <a:lstStyle/>
          <a:p>
            <a:pPr marL="0" indent="0" algn="just">
              <a:buNone/>
            </a:pPr>
            <a:endParaRPr lang="en-GB" b="1" dirty="0"/>
          </a:p>
          <a:p>
            <a:pPr marL="0" indent="0" algn="just">
              <a:buNone/>
            </a:pPr>
            <a:r>
              <a:rPr lang="en-GB" b="1" dirty="0"/>
              <a:t>Mutual Funds</a:t>
            </a:r>
            <a:endParaRPr lang="en-GB" dirty="0"/>
          </a:p>
          <a:p>
            <a:pPr algn="just"/>
            <a:r>
              <a:rPr lang="en-GB" dirty="0"/>
              <a:t>Mutual funds can be classified in terms of structure (Closed-end funds, Open-end funds, Unit Investment Trusts, and Exchange-traded funds) as well as in terms of the type of underlying investment (Money market funds, Bond funds, Stock funds and Hybrid funds).</a:t>
            </a:r>
          </a:p>
        </p:txBody>
      </p:sp>
    </p:spTree>
    <p:extLst>
      <p:ext uri="{BB962C8B-B14F-4D97-AF65-F5344CB8AC3E}">
        <p14:creationId xmlns:p14="http://schemas.microsoft.com/office/powerpoint/2010/main" val="302569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p:txBody>
          <a:bodyPr>
            <a:normAutofit/>
          </a:bodyPr>
          <a:lstStyle/>
          <a:p>
            <a:pPr algn="just"/>
            <a:r>
              <a:rPr lang="en-GB" sz="3600" b="1" dirty="0"/>
              <a:t>Mutual Funds</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p:txBody>
          <a:bodyPr>
            <a:normAutofit/>
          </a:bodyPr>
          <a:lstStyle/>
          <a:p>
            <a:pPr algn="just"/>
            <a:r>
              <a:rPr lang="en-GB" b="1" dirty="0"/>
              <a:t>Close-end Funds</a:t>
            </a:r>
            <a:r>
              <a:rPr lang="en-GB" dirty="0"/>
              <a:t> are normally created through a typical IPO (Initial Public Offer) and the shares are traded on a stock exchange afterwards.</a:t>
            </a:r>
          </a:p>
          <a:p>
            <a:pPr algn="just"/>
            <a:r>
              <a:rPr lang="en-GB" b="1" dirty="0"/>
              <a:t>Open-end Funds</a:t>
            </a:r>
            <a:r>
              <a:rPr lang="en-GB" dirty="0"/>
              <a:t> buy back shares when offered for sale at the close of business on a daily basis.</a:t>
            </a:r>
          </a:p>
          <a:p>
            <a:pPr algn="just"/>
            <a:r>
              <a:rPr lang="en-GB" b="1" dirty="0"/>
              <a:t>Exchange Traded Funds</a:t>
            </a:r>
            <a:r>
              <a:rPr lang="en-GB" dirty="0"/>
              <a:t> (ETF) shares both attributes of the open-end funds and the close-end fund.  They are traded on the stock exchange. </a:t>
            </a:r>
          </a:p>
          <a:p>
            <a:pPr algn="just"/>
            <a:endParaRPr lang="en-GB" dirty="0"/>
          </a:p>
        </p:txBody>
      </p:sp>
    </p:spTree>
    <p:extLst>
      <p:ext uri="{BB962C8B-B14F-4D97-AF65-F5344CB8AC3E}">
        <p14:creationId xmlns:p14="http://schemas.microsoft.com/office/powerpoint/2010/main" val="187524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p:txBody>
          <a:bodyPr/>
          <a:lstStyle/>
          <a:p>
            <a:pPr algn="just"/>
            <a:r>
              <a:rPr lang="en-GB" b="1" dirty="0"/>
              <a:t>Other major SRI fund forms:</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p:txBody>
          <a:bodyPr>
            <a:normAutofit lnSpcReduction="10000"/>
          </a:bodyPr>
          <a:lstStyle/>
          <a:p>
            <a:pPr lvl="0" fontAlgn="auto"/>
            <a:r>
              <a:rPr lang="en-GB" b="1" i="1" dirty="0"/>
              <a:t>Responsible Engagement Funds</a:t>
            </a:r>
            <a:r>
              <a:rPr lang="en-GB" b="1" dirty="0"/>
              <a:t> </a:t>
            </a:r>
            <a:r>
              <a:rPr lang="en-GB" dirty="0"/>
              <a:t>- this style aims to perform more responsible business practices to enhance investor returns with better risk management</a:t>
            </a:r>
          </a:p>
          <a:p>
            <a:pPr lvl="0" fontAlgn="auto"/>
            <a:r>
              <a:rPr lang="en-GB" b="1" i="1" dirty="0"/>
              <a:t>Sustainability Themed Funds</a:t>
            </a:r>
            <a:r>
              <a:rPr lang="en-GB" b="1" dirty="0"/>
              <a:t> </a:t>
            </a:r>
            <a:r>
              <a:rPr lang="en-GB" dirty="0"/>
              <a:t>- focus on the sustainability agenda when deciding on sources of investments.</a:t>
            </a:r>
          </a:p>
          <a:p>
            <a:pPr lvl="0" fontAlgn="auto"/>
            <a:r>
              <a:rPr lang="en-GB" b="1" i="1" dirty="0"/>
              <a:t>Balanced Ethical Funds </a:t>
            </a:r>
            <a:r>
              <a:rPr lang="en-GB" i="1" dirty="0"/>
              <a:t>- are </a:t>
            </a:r>
            <a:r>
              <a:rPr lang="en-GB" dirty="0"/>
              <a:t>ethically screened funds that balance the positive and negative aspects of company behaviour across a range of ethical, social and environmental issues.</a:t>
            </a:r>
          </a:p>
          <a:p>
            <a:pPr lvl="0" fontAlgn="auto"/>
            <a:r>
              <a:rPr lang="en-GB" b="1" i="1" dirty="0"/>
              <a:t>Environmentally Themed Funds</a:t>
            </a:r>
            <a:r>
              <a:rPr lang="en-GB" b="1" dirty="0"/>
              <a:t> </a:t>
            </a:r>
            <a:r>
              <a:rPr lang="en-GB" dirty="0"/>
              <a:t>- integrate environmental opportunities and risks into their investment decisions.</a:t>
            </a:r>
          </a:p>
        </p:txBody>
      </p:sp>
    </p:spTree>
    <p:extLst>
      <p:ext uri="{BB962C8B-B14F-4D97-AF65-F5344CB8AC3E}">
        <p14:creationId xmlns:p14="http://schemas.microsoft.com/office/powerpoint/2010/main" val="193564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p:txBody>
          <a:bodyPr/>
          <a:lstStyle/>
          <a:p>
            <a:pPr algn="just"/>
            <a:r>
              <a:rPr lang="en-GB" b="1" dirty="0"/>
              <a:t>Other major SRI fund forms:</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p:txBody>
          <a:bodyPr>
            <a:normAutofit/>
          </a:bodyPr>
          <a:lstStyle/>
          <a:p>
            <a:pPr lvl="0" fontAlgn="auto"/>
            <a:r>
              <a:rPr lang="en-GB" b="1" i="1" dirty="0"/>
              <a:t>Negative Ethical Funds</a:t>
            </a:r>
            <a:r>
              <a:rPr lang="en-GB" b="1" dirty="0"/>
              <a:t> </a:t>
            </a:r>
            <a:r>
              <a:rPr lang="en-GB" dirty="0"/>
              <a:t>- avoid a range of activities that do not meet more traditional, ethical or ‘values based’ standards.</a:t>
            </a:r>
          </a:p>
          <a:p>
            <a:pPr lvl="0" fontAlgn="auto"/>
            <a:r>
              <a:rPr lang="en-GB" b="1" i="1" dirty="0"/>
              <a:t>Faith Based Funds</a:t>
            </a:r>
            <a:r>
              <a:rPr lang="en-GB" b="1" dirty="0"/>
              <a:t> </a:t>
            </a:r>
            <a:r>
              <a:rPr lang="en-GB" dirty="0"/>
              <a:t>- are limited group of funds that invest in line with a specific set of religious values.</a:t>
            </a:r>
          </a:p>
          <a:p>
            <a:pPr lvl="0" fontAlgn="auto"/>
            <a:r>
              <a:rPr lang="en-GB" b="1" i="1" dirty="0"/>
              <a:t>Clean Technology Funds</a:t>
            </a:r>
            <a:r>
              <a:rPr lang="en-GB" b="1" dirty="0"/>
              <a:t> </a:t>
            </a:r>
            <a:r>
              <a:rPr lang="en-GB" dirty="0"/>
              <a:t>- operate in markets leading clean technology and environmental solutions companies.</a:t>
            </a:r>
          </a:p>
          <a:p>
            <a:pPr lvl="0" fontAlgn="auto"/>
            <a:r>
              <a:rPr lang="en-GB" b="1" i="1" dirty="0"/>
              <a:t>Specialist Funds</a:t>
            </a:r>
            <a:r>
              <a:rPr lang="en-GB" b="1" dirty="0"/>
              <a:t> </a:t>
            </a:r>
            <a:r>
              <a:rPr lang="en-GB" dirty="0"/>
              <a:t>- include investments which fall within the broad definition of SRI but do not fit within any of the above forms of funds.</a:t>
            </a:r>
          </a:p>
        </p:txBody>
      </p:sp>
    </p:spTree>
    <p:extLst>
      <p:ext uri="{BB962C8B-B14F-4D97-AF65-F5344CB8AC3E}">
        <p14:creationId xmlns:p14="http://schemas.microsoft.com/office/powerpoint/2010/main" val="109385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833552" y="1700808"/>
            <a:ext cx="10157354" cy="5157192"/>
          </a:xfrm>
        </p:spPr>
        <p:txBody>
          <a:bodyPr>
            <a:normAutofit/>
          </a:bodyPr>
          <a:lstStyle/>
          <a:p>
            <a:pPr algn="just"/>
            <a:r>
              <a:rPr lang="en-GB" smtClean="0"/>
              <a:t>We </a:t>
            </a:r>
            <a:r>
              <a:rPr lang="en-GB" dirty="0"/>
              <a:t>have acknowledged that SRI is not a new concept but has evolved over many centuries and has been influenced by a number of factors including religion, culture and the preference of regions. </a:t>
            </a:r>
          </a:p>
          <a:p>
            <a:pPr algn="just"/>
            <a:r>
              <a:rPr lang="en-GB" dirty="0"/>
              <a:t>Socially Responsible Investment (SRI) has witnessed a remarkably broad expansion and has become a norm among the investors and in academia.</a:t>
            </a:r>
          </a:p>
          <a:p>
            <a:pPr algn="just"/>
            <a:r>
              <a:rPr lang="en-GB" dirty="0"/>
              <a:t>Responsible Investment (SRI) operates to encourage better social and environmental performance by organisations and to improve actual financial performance in a sustainable economy.</a:t>
            </a:r>
          </a:p>
        </p:txBody>
      </p:sp>
      <p:sp>
        <p:nvSpPr>
          <p:cNvPr id="5" name="Title 1">
            <a:extLst>
              <a:ext uri="{FF2B5EF4-FFF2-40B4-BE49-F238E27FC236}">
                <a16:creationId xmlns:a16="http://schemas.microsoft.com/office/drawing/2014/main" xmlns="" id="{E2E2367B-9DC8-4D8A-9508-43729C1AE05E}"/>
              </a:ext>
            </a:extLst>
          </p:cNvPr>
          <p:cNvSpPr txBox="1">
            <a:spLocks/>
          </p:cNvSpPr>
          <p:nvPr/>
        </p:nvSpPr>
        <p:spPr>
          <a:xfrm>
            <a:off x="1269709" y="228600"/>
            <a:ext cx="10157354" cy="13970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just"/>
            <a:r>
              <a:rPr lang="en-GB" b="1" dirty="0" smtClean="0"/>
              <a:t>Summary</a:t>
            </a:r>
            <a:endParaRPr lang="en-GB" b="1" dirty="0"/>
          </a:p>
        </p:txBody>
      </p:sp>
    </p:spTree>
    <p:extLst>
      <p:ext uri="{BB962C8B-B14F-4D97-AF65-F5344CB8AC3E}">
        <p14:creationId xmlns:p14="http://schemas.microsoft.com/office/powerpoint/2010/main" val="137268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p:txBody>
          <a:bodyPr/>
          <a:lstStyle/>
          <a:p>
            <a:r>
              <a:rPr lang="en-GB" b="1" dirty="0"/>
              <a:t>Introduction</a:t>
            </a:r>
            <a:r>
              <a:rPr lang="en-GB" dirty="0"/>
              <a:t>	</a:t>
            </a:r>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a:xfrm>
            <a:off x="1117309" y="1412776"/>
            <a:ext cx="10157354" cy="4470400"/>
          </a:xfrm>
        </p:spPr>
        <p:txBody>
          <a:bodyPr>
            <a:normAutofit/>
          </a:bodyPr>
          <a:lstStyle/>
          <a:p>
            <a:pPr marL="0" indent="0" algn="just">
              <a:buNone/>
            </a:pPr>
            <a:endParaRPr lang="en-GB" dirty="0"/>
          </a:p>
          <a:p>
            <a:pPr algn="just"/>
            <a:r>
              <a:rPr lang="en-GB" dirty="0"/>
              <a:t>By choosing where to invest their wealth, investors have the power to grant or deny funding to organisations. In turn, organisations must follow expected standards or face lower investment, higher capital costs, or financial failure.</a:t>
            </a:r>
          </a:p>
          <a:p>
            <a:pPr algn="just"/>
            <a:r>
              <a:rPr lang="en-GB" dirty="0"/>
              <a:t>The concept of SRI has grown considerably in recent years particularly in response to the media raising awareness of the ruthlessness of corporate activity and social inequality across the globe.</a:t>
            </a:r>
          </a:p>
        </p:txBody>
      </p:sp>
    </p:spTree>
    <p:extLst>
      <p:ext uri="{BB962C8B-B14F-4D97-AF65-F5344CB8AC3E}">
        <p14:creationId xmlns:p14="http://schemas.microsoft.com/office/powerpoint/2010/main" val="352419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p:txBody>
          <a:bodyPr>
            <a:normAutofit/>
          </a:bodyPr>
          <a:lstStyle/>
          <a:p>
            <a:r>
              <a:rPr lang="en-GB" sz="3600" b="1" dirty="0"/>
              <a:t>Socially Responsible Investment Concept</a:t>
            </a:r>
            <a:endParaRPr lang="en-GB" sz="3600" dirty="0"/>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p:txBody>
          <a:bodyPr/>
          <a:lstStyle/>
          <a:p>
            <a:pPr algn="just"/>
            <a:r>
              <a:rPr lang="en-GB" b="1" dirty="0"/>
              <a:t>Socially Responsible Investment (SRI) </a:t>
            </a:r>
            <a:r>
              <a:rPr lang="en-GB" dirty="0"/>
              <a:t>refers to an investment type that </a:t>
            </a:r>
            <a:r>
              <a:rPr lang="en-GB" dirty="0" smtClean="0"/>
              <a:t>prioritises </a:t>
            </a:r>
            <a:r>
              <a:rPr lang="en-GB" dirty="0"/>
              <a:t>ethical and social concerns in addition to the traditional financial activities from selecting securities, portfolios and taking different production and investment decisions (</a:t>
            </a:r>
            <a:r>
              <a:rPr lang="en-GB" dirty="0" err="1"/>
              <a:t>Weigand</a:t>
            </a:r>
            <a:r>
              <a:rPr lang="en-GB" dirty="0"/>
              <a:t> et al., 1996). </a:t>
            </a:r>
          </a:p>
          <a:p>
            <a:pPr algn="just"/>
            <a:r>
              <a:rPr lang="en-GB" dirty="0"/>
              <a:t>SRI is also known as ethical investment, green investment, or sustainable investing, which seeks to achieve financial profitability where social, environmental, and ethical patterns are considered (Hutton et al., 1998; Lowry 1993).</a:t>
            </a:r>
          </a:p>
        </p:txBody>
      </p:sp>
    </p:spTree>
    <p:extLst>
      <p:ext uri="{BB962C8B-B14F-4D97-AF65-F5344CB8AC3E}">
        <p14:creationId xmlns:p14="http://schemas.microsoft.com/office/powerpoint/2010/main" val="131777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p:txBody>
          <a:bodyPr>
            <a:normAutofit/>
          </a:bodyPr>
          <a:lstStyle/>
          <a:p>
            <a:r>
              <a:rPr lang="en-GB" sz="3600" b="1" dirty="0"/>
              <a:t>Socially Responsible Investment Concept</a:t>
            </a:r>
            <a:endParaRPr lang="en-GB" sz="3600" dirty="0"/>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p:txBody>
          <a:bodyPr/>
          <a:lstStyle/>
          <a:p>
            <a:pPr algn="just"/>
            <a:r>
              <a:rPr lang="en-GB" dirty="0"/>
              <a:t>The SRI concept is not new but has been around in various forms and guises for centuries.</a:t>
            </a:r>
          </a:p>
          <a:p>
            <a:pPr algn="just"/>
            <a:r>
              <a:rPr lang="en-GB" dirty="0" smtClean="0"/>
              <a:t>History </a:t>
            </a:r>
            <a:r>
              <a:rPr lang="en-GB" dirty="0"/>
              <a:t>suggests that Islamic, Jewish and Christian religions embraced economic actions that aligned with their beliefs. </a:t>
            </a:r>
          </a:p>
          <a:p>
            <a:pPr algn="just"/>
            <a:r>
              <a:rPr lang="en-GB" dirty="0"/>
              <a:t>In the middle ages, the Catholic Church forbade loans to have interest or usury.</a:t>
            </a:r>
          </a:p>
          <a:p>
            <a:pPr algn="just"/>
            <a:endParaRPr lang="en-GB" dirty="0"/>
          </a:p>
          <a:p>
            <a:pPr algn="just"/>
            <a:endParaRPr lang="en-GB" dirty="0"/>
          </a:p>
        </p:txBody>
      </p:sp>
    </p:spTree>
    <p:extLst>
      <p:ext uri="{BB962C8B-B14F-4D97-AF65-F5344CB8AC3E}">
        <p14:creationId xmlns:p14="http://schemas.microsoft.com/office/powerpoint/2010/main" val="230442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p:txBody>
          <a:bodyPr>
            <a:normAutofit/>
          </a:bodyPr>
          <a:lstStyle/>
          <a:p>
            <a:r>
              <a:rPr lang="en-GB" sz="3600" b="1" dirty="0"/>
              <a:t>Socially Responsible Investment Concept</a:t>
            </a:r>
            <a:endParaRPr lang="en-GB" sz="3600" dirty="0"/>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p:txBody>
          <a:bodyPr/>
          <a:lstStyle/>
          <a:p>
            <a:pPr algn="just"/>
            <a:r>
              <a:rPr lang="en-GB" dirty="0"/>
              <a:t>Some of the first records of social responsibility appearing within investment are argued to have been influence by religious tenets such as the old Jewish tradition (i.e. Talmud) and the Religious Society of Friends (Quakers).</a:t>
            </a:r>
          </a:p>
          <a:p>
            <a:pPr algn="just"/>
            <a:r>
              <a:rPr lang="en-GB" dirty="0"/>
              <a:t>There is also evidence of socially responsible investment within the Methodist faith dating back more than 200 years.</a:t>
            </a:r>
          </a:p>
          <a:p>
            <a:pPr algn="just"/>
            <a:r>
              <a:rPr lang="en-GB" dirty="0"/>
              <a:t>The Methodists favoured investments that aligned with their faith’s social principles such as the right to </a:t>
            </a:r>
            <a:r>
              <a:rPr lang="en-GB" dirty="0" smtClean="0"/>
              <a:t>organise </a:t>
            </a:r>
            <a:r>
              <a:rPr lang="en-GB" dirty="0"/>
              <a:t>and bargain collectively, avoid discrimination (age, race, gender etc.) and be human. </a:t>
            </a:r>
          </a:p>
          <a:p>
            <a:pPr algn="just"/>
            <a:endParaRPr lang="en-GB" dirty="0"/>
          </a:p>
          <a:p>
            <a:pPr algn="just"/>
            <a:endParaRPr lang="en-GB" dirty="0"/>
          </a:p>
          <a:p>
            <a:pPr algn="just"/>
            <a:endParaRPr lang="en-GB" dirty="0"/>
          </a:p>
        </p:txBody>
      </p:sp>
    </p:spTree>
    <p:extLst>
      <p:ext uri="{BB962C8B-B14F-4D97-AF65-F5344CB8AC3E}">
        <p14:creationId xmlns:p14="http://schemas.microsoft.com/office/powerpoint/2010/main" val="343875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367B-9DC8-4D8A-9508-43729C1AE05E}"/>
              </a:ext>
            </a:extLst>
          </p:cNvPr>
          <p:cNvSpPr>
            <a:spLocks noGrp="1"/>
          </p:cNvSpPr>
          <p:nvPr>
            <p:ph type="title"/>
          </p:nvPr>
        </p:nvSpPr>
        <p:spPr/>
        <p:txBody>
          <a:bodyPr>
            <a:normAutofit/>
          </a:bodyPr>
          <a:lstStyle/>
          <a:p>
            <a:r>
              <a:rPr lang="en-GB" sz="3600" b="1" dirty="0"/>
              <a:t>Socially Responsible Investment Concept</a:t>
            </a:r>
            <a:endParaRPr lang="en-GB" sz="3600" dirty="0"/>
          </a:p>
        </p:txBody>
      </p:sp>
      <p:sp>
        <p:nvSpPr>
          <p:cNvPr id="3" name="Content Placeholder 2">
            <a:extLst>
              <a:ext uri="{FF2B5EF4-FFF2-40B4-BE49-F238E27FC236}">
                <a16:creationId xmlns:a16="http://schemas.microsoft.com/office/drawing/2014/main" xmlns="" id="{BDB34D5D-39F3-403A-8192-10B5F11649FA}"/>
              </a:ext>
            </a:extLst>
          </p:cNvPr>
          <p:cNvSpPr>
            <a:spLocks noGrp="1"/>
          </p:cNvSpPr>
          <p:nvPr>
            <p:ph idx="1"/>
          </p:nvPr>
        </p:nvSpPr>
        <p:spPr/>
        <p:txBody>
          <a:bodyPr/>
          <a:lstStyle/>
          <a:p>
            <a:pPr algn="just"/>
            <a:r>
              <a:rPr lang="en-GB" dirty="0"/>
              <a:t>In the 19</a:t>
            </a:r>
            <a:r>
              <a:rPr lang="en-GB" baseline="30000" dirty="0"/>
              <a:t>th</a:t>
            </a:r>
            <a:r>
              <a:rPr lang="en-GB" dirty="0"/>
              <a:t> century for example, the church became very active in investing in public health and non-university education.</a:t>
            </a:r>
          </a:p>
          <a:p>
            <a:pPr algn="just"/>
            <a:r>
              <a:rPr lang="en-GB" dirty="0"/>
              <a:t>In the 1920s churches encouraged members not to invest in organisations that made money from gambling, tobacco, and alcohol.</a:t>
            </a:r>
          </a:p>
          <a:p>
            <a:pPr algn="just"/>
            <a:r>
              <a:rPr lang="en-GB" dirty="0"/>
              <a:t>A pioneer fund in 1928 was established to provide screening for investors who wished to avoid investing in organisations that did not match their personal values.</a:t>
            </a:r>
          </a:p>
        </p:txBody>
      </p:sp>
    </p:spTree>
    <p:extLst>
      <p:ext uri="{BB962C8B-B14F-4D97-AF65-F5344CB8AC3E}">
        <p14:creationId xmlns:p14="http://schemas.microsoft.com/office/powerpoint/2010/main" val="172239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4873beb7-5857-4685-be1f-d57550cc96cc"/>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545</TotalTime>
  <Words>2977</Words>
  <Application>Microsoft Macintosh PowerPoint</Application>
  <PresentationFormat>Custom</PresentationFormat>
  <Paragraphs>199</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Calibri</vt:lpstr>
      <vt:lpstr>Century Gothic</vt:lpstr>
      <vt:lpstr>Times New Roman</vt:lpstr>
      <vt:lpstr>Arial</vt:lpstr>
      <vt:lpstr>Books 16x9</vt:lpstr>
      <vt:lpstr>Chapter 6 Socially Responsible Investment</vt:lpstr>
      <vt:lpstr>Chapter Structure</vt:lpstr>
      <vt:lpstr>Introduction </vt:lpstr>
      <vt:lpstr>Introduction </vt:lpstr>
      <vt:lpstr>Introduction </vt:lpstr>
      <vt:lpstr>Socially Responsible Investment Concept</vt:lpstr>
      <vt:lpstr>Socially Responsible Investment Concept</vt:lpstr>
      <vt:lpstr>Socially Responsible Investment Concept</vt:lpstr>
      <vt:lpstr>Socially Responsible Investment Concept</vt:lpstr>
      <vt:lpstr>Socially Responsible Investment Concept</vt:lpstr>
      <vt:lpstr>Socially Responsible Investment Concept</vt:lpstr>
      <vt:lpstr>Socially Responsible Investment Concept</vt:lpstr>
      <vt:lpstr>Socially Responsible Investment Concept</vt:lpstr>
      <vt:lpstr>SRI legitimacy in the 21st Century </vt:lpstr>
      <vt:lpstr>SRI legitimacy in the 21st Century </vt:lpstr>
      <vt:lpstr>The UN role in SRI</vt:lpstr>
      <vt:lpstr>The UN role in SRI</vt:lpstr>
      <vt:lpstr>The Ten Principles of the UN Global Compact</vt:lpstr>
      <vt:lpstr>The UN role in SRI</vt:lpstr>
      <vt:lpstr>The 17 UN goals are </vt:lpstr>
      <vt:lpstr>Ethical and Moral Investment</vt:lpstr>
      <vt:lpstr>Ethical and Moral Investment</vt:lpstr>
      <vt:lpstr>Environmental, Social and Governance (ESG) Approach to SRI</vt:lpstr>
      <vt:lpstr>Environmental, Social and Governance (ESG) Approach to SRI</vt:lpstr>
      <vt:lpstr>Environmental, Social and Governance (ESG) Approach: </vt:lpstr>
      <vt:lpstr>Environmental, Social and Governance (ESG) Approach:</vt:lpstr>
      <vt:lpstr>Environmental, Social and Governance (ESG) Approach:</vt:lpstr>
      <vt:lpstr>Environmental, Social and Governance (ESG) Approach:</vt:lpstr>
      <vt:lpstr>SRI Strategies and Methods</vt:lpstr>
      <vt:lpstr>SRI Strategies and Methods</vt:lpstr>
      <vt:lpstr>SRI Strategies and Methods</vt:lpstr>
      <vt:lpstr>SRI Strategies and Methods</vt:lpstr>
      <vt:lpstr>SRI Strategies and Methods</vt:lpstr>
      <vt:lpstr>Screening Types</vt:lpstr>
      <vt:lpstr>SRI Strategies and Methods</vt:lpstr>
      <vt:lpstr>SRI Strategies and Methods</vt:lpstr>
      <vt:lpstr>Investment Fund Options</vt:lpstr>
      <vt:lpstr>Investment Fund Options</vt:lpstr>
      <vt:lpstr>Investment Fund Options</vt:lpstr>
      <vt:lpstr>Investment Fund Options</vt:lpstr>
      <vt:lpstr>Mutual Funds</vt:lpstr>
      <vt:lpstr>Other major SRI fund forms:</vt:lpstr>
      <vt:lpstr>Other major SRI fund forms:</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Paterson, Audrey</dc:creator>
  <cp:lastModifiedBy>Jubb, Darren</cp:lastModifiedBy>
  <cp:revision>54</cp:revision>
  <dcterms:created xsi:type="dcterms:W3CDTF">2017-07-13T20:00:40Z</dcterms:created>
  <dcterms:modified xsi:type="dcterms:W3CDTF">2017-10-23T10:13:06Z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